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316" r:id="rId2"/>
    <p:sldId id="371" r:id="rId3"/>
    <p:sldId id="358" r:id="rId4"/>
    <p:sldId id="363" r:id="rId5"/>
    <p:sldId id="360" r:id="rId6"/>
    <p:sldId id="304" r:id="rId7"/>
    <p:sldId id="317" r:id="rId8"/>
    <p:sldId id="361" r:id="rId9"/>
    <p:sldId id="364" r:id="rId10"/>
    <p:sldId id="318" r:id="rId11"/>
    <p:sldId id="319" r:id="rId12"/>
    <p:sldId id="324" r:id="rId13"/>
    <p:sldId id="329" r:id="rId14"/>
    <p:sldId id="330" r:id="rId15"/>
    <p:sldId id="354" r:id="rId16"/>
    <p:sldId id="346" r:id="rId17"/>
    <p:sldId id="355" r:id="rId18"/>
    <p:sldId id="309" r:id="rId19"/>
    <p:sldId id="310" r:id="rId20"/>
    <p:sldId id="311" r:id="rId21"/>
    <p:sldId id="306" r:id="rId22"/>
    <p:sldId id="307" r:id="rId23"/>
    <p:sldId id="308" r:id="rId24"/>
    <p:sldId id="367" r:id="rId25"/>
    <p:sldId id="351" r:id="rId26"/>
    <p:sldId id="352" r:id="rId27"/>
    <p:sldId id="341" r:id="rId28"/>
    <p:sldId id="350" r:id="rId29"/>
    <p:sldId id="312" r:id="rId30"/>
    <p:sldId id="353" r:id="rId31"/>
    <p:sldId id="369" r:id="rId32"/>
    <p:sldId id="370" r:id="rId33"/>
    <p:sldId id="356" r:id="rId34"/>
    <p:sldId id="302" r:id="rId35"/>
    <p:sldId id="357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E01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6" autoAdjust="0"/>
    <p:restoredTop sz="84257" autoAdjust="0"/>
  </p:normalViewPr>
  <p:slideViewPr>
    <p:cSldViewPr>
      <p:cViewPr>
        <p:scale>
          <a:sx n="100" d="100"/>
          <a:sy n="100" d="100"/>
        </p:scale>
        <p:origin x="-337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6" y="-12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ck's%20Folder-%20version%202\Ammonia%20losses\Kaercher%20site%20-%20Spring%202009\Ammonia%20loss%20calculation%20using%20Leuning%20shuttles%20and%20IHF%20method%20(Kaercher%20site)-%20Spring%20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ck's%20Folder-%20version%202\Ammonia%20losses\Peterson%20site%20-%20Spring%202009\Ammonia%20loss%20calculation%20using%20Leuning%20shuttles%20and%20IHF%20method%20(Peterson%20site)-%20Spring%2020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ck's%20Folder-%20version%202\Ammonia%20losses\Peterson%20site%20-%20Spring%202009\Soil%20analysis\NF%20urea%20analysis%20April%2001%2008%2015%2022%20&amp;%2030,%202009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ck's%20Folder-%20version%202\Ammonia%20losses\Peterson%20site%20-%20%20Fall%202008\Ammonia%20loss%20calculation%20using%20Leuning%20shuttles%20and%20IHF%20method%20(Peterson%20site)-2008-ver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27248231727976"/>
          <c:y val="3.3038728893651385E-2"/>
          <c:w val="0.73588111293751679"/>
          <c:h val="0.73950950140682392"/>
        </c:manualLayout>
      </c:layout>
      <c:barChart>
        <c:barDir val="col"/>
        <c:grouping val="clustered"/>
        <c:ser>
          <c:idx val="0"/>
          <c:order val="0"/>
          <c:tx>
            <c:strRef>
              <c:f>Summary!$B$11</c:f>
              <c:strCache>
                <c:ptCount val="1"/>
                <c:pt idx="0">
                  <c:v>urea  (39.9%)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val>
            <c:numRef>
              <c:f>Summary!$C$11:$J$11</c:f>
              <c:numCache>
                <c:formatCode>0.0</c:formatCode>
                <c:ptCount val="8"/>
                <c:pt idx="0">
                  <c:v>22.440545170454527</c:v>
                </c:pt>
                <c:pt idx="1">
                  <c:v>7.9721538037190083</c:v>
                </c:pt>
                <c:pt idx="2">
                  <c:v>3.2040289256198347</c:v>
                </c:pt>
                <c:pt idx="3">
                  <c:v>4.3543388429751682</c:v>
                </c:pt>
                <c:pt idx="4">
                  <c:v>0.93899793388429775</c:v>
                </c:pt>
                <c:pt idx="5">
                  <c:v>0.54958677685950408</c:v>
                </c:pt>
                <c:pt idx="6">
                  <c:v>0.17739920041322477</c:v>
                </c:pt>
                <c:pt idx="7">
                  <c:v>0.26226756198347317</c:v>
                </c:pt>
              </c:numCache>
            </c:numRef>
          </c:val>
        </c:ser>
        <c:ser>
          <c:idx val="1"/>
          <c:order val="1"/>
          <c:tx>
            <c:strRef>
              <c:f>Summary!$B$13</c:f>
              <c:strCache>
                <c:ptCount val="1"/>
                <c:pt idx="0">
                  <c:v>urea + Agrotain (18.1%)</c:v>
                </c:pt>
              </c:strCache>
            </c:strRef>
          </c:tx>
          <c:spPr>
            <a:solidFill>
              <a:srgbClr val="00B050">
                <a:alpha val="71000"/>
              </a:srgbClr>
            </a:solidFill>
            <a:ln>
              <a:solidFill>
                <a:sysClr val="windowText" lastClr="000000"/>
              </a:solidFill>
            </a:ln>
          </c:spPr>
          <c:val>
            <c:numRef>
              <c:f>Summary!$C$13:$J$13</c:f>
              <c:numCache>
                <c:formatCode>0.0</c:formatCode>
                <c:ptCount val="8"/>
                <c:pt idx="0">
                  <c:v>1.4932311208677687</c:v>
                </c:pt>
                <c:pt idx="1">
                  <c:v>3.2702425077479402</c:v>
                </c:pt>
                <c:pt idx="2">
                  <c:v>2.5289256198347108</c:v>
                </c:pt>
                <c:pt idx="3">
                  <c:v>6.7928719008264355</c:v>
                </c:pt>
                <c:pt idx="4">
                  <c:v>1.9565599173553718</c:v>
                </c:pt>
                <c:pt idx="5">
                  <c:v>1.1451446280991653</c:v>
                </c:pt>
                <c:pt idx="6">
                  <c:v>0.65012264566115763</c:v>
                </c:pt>
                <c:pt idx="7">
                  <c:v>0.30733471074380447</c:v>
                </c:pt>
              </c:numCache>
            </c:numRef>
          </c:val>
        </c:ser>
        <c:axId val="81389056"/>
        <c:axId val="81390976"/>
      </c:barChart>
      <c:catAx>
        <c:axId val="81389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>
                    <a:latin typeface="Calibri" pitchFamily="34" charset="0"/>
                  </a:defRPr>
                </a:pPr>
                <a:r>
                  <a:rPr lang="en-US" sz="2000" b="0">
                    <a:latin typeface="Calibri" pitchFamily="34" charset="0"/>
                  </a:rPr>
                  <a:t>Weeks post-fertilization</a:t>
                </a:r>
              </a:p>
            </c:rich>
          </c:tx>
          <c:layout/>
        </c:title>
        <c:majorTickMark val="cross"/>
        <c:tickLblPos val="nextTo"/>
        <c:txPr>
          <a:bodyPr/>
          <a:lstStyle/>
          <a:p>
            <a:pPr>
              <a:defRPr sz="2000">
                <a:latin typeface="Calibri" pitchFamily="34" charset="0"/>
              </a:defRPr>
            </a:pPr>
            <a:endParaRPr lang="en-US"/>
          </a:p>
        </c:txPr>
        <c:crossAx val="81390976"/>
        <c:crosses val="autoZero"/>
        <c:auto val="1"/>
        <c:lblAlgn val="ctr"/>
        <c:lblOffset val="100"/>
      </c:catAx>
      <c:valAx>
        <c:axId val="81390976"/>
        <c:scaling>
          <c:orientation val="minMax"/>
          <c:max val="2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 b="0">
                    <a:latin typeface="Calibri" pitchFamily="34" charset="0"/>
                  </a:defRPr>
                </a:pPr>
                <a:r>
                  <a:rPr lang="en-US" sz="2000" b="0">
                    <a:latin typeface="Calibri" pitchFamily="34" charset="0"/>
                  </a:rPr>
                  <a:t>Percentage of N lost</a:t>
                </a:r>
              </a:p>
            </c:rich>
          </c:tx>
          <c:layout>
            <c:manualLayout>
              <c:xMode val="edge"/>
              <c:yMode val="edge"/>
              <c:x val="0"/>
              <c:y val="0.18848496805166204"/>
            </c:manualLayout>
          </c:layout>
        </c:title>
        <c:numFmt formatCode="0" sourceLinked="0"/>
        <c:majorTickMark val="cross"/>
        <c:tickLblPos val="nextTo"/>
        <c:txPr>
          <a:bodyPr/>
          <a:lstStyle/>
          <a:p>
            <a:pPr>
              <a:defRPr sz="2000">
                <a:latin typeface="Calibri" pitchFamily="34" charset="0"/>
              </a:defRPr>
            </a:pPr>
            <a:endParaRPr lang="en-US"/>
          </a:p>
        </c:txPr>
        <c:crossAx val="81389056"/>
        <c:crosses val="autoZero"/>
        <c:crossBetween val="between"/>
        <c:majorUnit val="5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31431323922517163"/>
          <c:y val="9.435228022035369E-2"/>
          <c:w val="0.52049429172703099"/>
          <c:h val="0.2267323120263329"/>
        </c:manualLayout>
      </c:layout>
      <c:txPr>
        <a:bodyPr/>
        <a:lstStyle/>
        <a:p>
          <a:pPr>
            <a:defRPr sz="2000">
              <a:latin typeface="Calibri" pitchFamily="34" charset="0"/>
            </a:defRPr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391727000377041"/>
          <c:y val="6.4462557414698751E-2"/>
          <c:w val="0.73775640567514411"/>
          <c:h val="0.73884593895161155"/>
        </c:manualLayout>
      </c:layout>
      <c:barChart>
        <c:barDir val="col"/>
        <c:grouping val="clustered"/>
        <c:ser>
          <c:idx val="0"/>
          <c:order val="0"/>
          <c:tx>
            <c:strRef>
              <c:f>Summary!$B$11</c:f>
              <c:strCache>
                <c:ptCount val="1"/>
                <c:pt idx="0">
                  <c:v>Urea (35.6%)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val>
            <c:numRef>
              <c:f>Summary!$C$11:$J$11</c:f>
              <c:numCache>
                <c:formatCode>0.0</c:formatCode>
                <c:ptCount val="8"/>
                <c:pt idx="0">
                  <c:v>11.480888429752065</c:v>
                </c:pt>
                <c:pt idx="1">
                  <c:v>12.007869063016518</c:v>
                </c:pt>
                <c:pt idx="2">
                  <c:v>2.7530991735537187</c:v>
                </c:pt>
                <c:pt idx="3">
                  <c:v>5.0067148760330245</c:v>
                </c:pt>
                <c:pt idx="4">
                  <c:v>2.1725206611570242</c:v>
                </c:pt>
                <c:pt idx="5">
                  <c:v>1.2019628099173556</c:v>
                </c:pt>
                <c:pt idx="6">
                  <c:v>0.59865702479339034</c:v>
                </c:pt>
                <c:pt idx="7">
                  <c:v>0.38119834710743838</c:v>
                </c:pt>
              </c:numCache>
            </c:numRef>
          </c:val>
        </c:ser>
        <c:ser>
          <c:idx val="1"/>
          <c:order val="1"/>
          <c:tx>
            <c:strRef>
              <c:f>Summary!$B$13</c:f>
              <c:strCache>
                <c:ptCount val="1"/>
                <c:pt idx="0">
                  <c:v>Urea + Agrotain (18.0%)</c:v>
                </c:pt>
              </c:strCache>
            </c:strRef>
          </c:tx>
          <c:spPr>
            <a:solidFill>
              <a:srgbClr val="00B050">
                <a:alpha val="71000"/>
              </a:srgbClr>
            </a:solidFill>
            <a:ln>
              <a:solidFill>
                <a:sysClr val="windowText" lastClr="000000"/>
              </a:solidFill>
            </a:ln>
          </c:spPr>
          <c:val>
            <c:numRef>
              <c:f>Summary!$C$13:$J$13</c:f>
              <c:numCache>
                <c:formatCode>0.0</c:formatCode>
                <c:ptCount val="8"/>
                <c:pt idx="0">
                  <c:v>0.75413223140495866</c:v>
                </c:pt>
                <c:pt idx="1">
                  <c:v>3.529610001033058</c:v>
                </c:pt>
                <c:pt idx="2">
                  <c:v>3.3576962809917359</c:v>
                </c:pt>
                <c:pt idx="3">
                  <c:v>4.7510330578512399</c:v>
                </c:pt>
                <c:pt idx="4">
                  <c:v>2.4664256198346872</c:v>
                </c:pt>
                <c:pt idx="5">
                  <c:v>1.6575413223140496</c:v>
                </c:pt>
                <c:pt idx="6">
                  <c:v>0.71539256198347068</c:v>
                </c:pt>
                <c:pt idx="7">
                  <c:v>0.72314049586776852</c:v>
                </c:pt>
              </c:numCache>
            </c:numRef>
          </c:val>
        </c:ser>
        <c:axId val="81436032"/>
        <c:axId val="78648832"/>
      </c:barChart>
      <c:catAx>
        <c:axId val="81436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>
                    <a:latin typeface="Calibri" pitchFamily="34" charset="0"/>
                  </a:defRPr>
                </a:pPr>
                <a:r>
                  <a:rPr lang="en-US" sz="2000" b="0">
                    <a:latin typeface="Calibri" pitchFamily="34" charset="0"/>
                  </a:rPr>
                  <a:t>Weeks post-fertilization</a:t>
                </a:r>
              </a:p>
            </c:rich>
          </c:tx>
          <c:layout/>
        </c:title>
        <c:majorTickMark val="cross"/>
        <c:tickLblPos val="nextTo"/>
        <c:txPr>
          <a:bodyPr/>
          <a:lstStyle/>
          <a:p>
            <a:pPr>
              <a:defRPr sz="2000">
                <a:latin typeface="Calibri" pitchFamily="34" charset="0"/>
              </a:defRPr>
            </a:pPr>
            <a:endParaRPr lang="en-US"/>
          </a:p>
        </c:txPr>
        <c:crossAx val="78648832"/>
        <c:crosses val="autoZero"/>
        <c:auto val="1"/>
        <c:lblAlgn val="ctr"/>
        <c:lblOffset val="100"/>
      </c:catAx>
      <c:valAx>
        <c:axId val="78648832"/>
        <c:scaling>
          <c:orientation val="minMax"/>
          <c:max val="2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 b="0">
                    <a:latin typeface="Calibri" pitchFamily="34" charset="0"/>
                  </a:defRPr>
                </a:pPr>
                <a:r>
                  <a:rPr lang="en-US" sz="2000" b="0">
                    <a:latin typeface="Calibri" pitchFamily="34" charset="0"/>
                  </a:rPr>
                  <a:t>Percentage of N lost</a:t>
                </a:r>
              </a:p>
            </c:rich>
          </c:tx>
          <c:layout>
            <c:manualLayout>
              <c:xMode val="edge"/>
              <c:yMode val="edge"/>
              <c:x val="2.1823549291436487E-2"/>
              <c:y val="0.18361356577152743"/>
            </c:manualLayout>
          </c:layout>
        </c:title>
        <c:numFmt formatCode="0" sourceLinked="0"/>
        <c:majorTickMark val="cross"/>
        <c:tickLblPos val="nextTo"/>
        <c:txPr>
          <a:bodyPr/>
          <a:lstStyle/>
          <a:p>
            <a:pPr>
              <a:defRPr sz="2000">
                <a:latin typeface="Calibri" pitchFamily="34" charset="0"/>
              </a:defRPr>
            </a:pPr>
            <a:endParaRPr lang="en-US"/>
          </a:p>
        </c:txPr>
        <c:crossAx val="81436032"/>
        <c:crosses val="autoZero"/>
        <c:crossBetween val="between"/>
        <c:majorUnit val="5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29962546949997376"/>
          <c:y val="9.3572189939139724E-2"/>
          <c:w val="0.5499085496109245"/>
          <c:h val="0.2336146653543307"/>
        </c:manualLayout>
      </c:layout>
      <c:txPr>
        <a:bodyPr/>
        <a:lstStyle/>
        <a:p>
          <a:pPr>
            <a:defRPr sz="2000">
              <a:latin typeface="Calibri" pitchFamily="34" charset="0"/>
            </a:defRPr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454326174778506"/>
          <c:y val="2.4292310441692611E-2"/>
          <c:w val="0.73240631626094455"/>
          <c:h val="0.7490575475831277"/>
        </c:manualLayout>
      </c:layout>
      <c:scatterChart>
        <c:scatterStyle val="lineMarker"/>
        <c:ser>
          <c:idx val="0"/>
          <c:order val="0"/>
          <c:tx>
            <c:strRef>
              <c:f>'results summary'!$C$25</c:f>
              <c:strCache>
                <c:ptCount val="1"/>
                <c:pt idx="0">
                  <c:v>Agrotain</c:v>
                </c:pt>
              </c:strCache>
            </c:strRef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</c:spPr>
          </c:marker>
          <c:xVal>
            <c:numRef>
              <c:f>'results summary'!$D$21:$I$21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</c:numCache>
            </c:numRef>
          </c:xVal>
          <c:yVal>
            <c:numRef>
              <c:f>'results summary'!$D$25:$I$25</c:f>
              <c:numCache>
                <c:formatCode>0.00</c:formatCode>
                <c:ptCount val="6"/>
                <c:pt idx="0" formatCode="General">
                  <c:v>100</c:v>
                </c:pt>
                <c:pt idx="1">
                  <c:v>85.424769433465073</c:v>
                </c:pt>
                <c:pt idx="2" formatCode="0.000">
                  <c:v>60.155454390451872</c:v>
                </c:pt>
                <c:pt idx="3" formatCode="0.000">
                  <c:v>63.45300354573299</c:v>
                </c:pt>
                <c:pt idx="4" formatCode="0.000">
                  <c:v>3.8182453100411942</c:v>
                </c:pt>
                <c:pt idx="5" formatCode="0.000">
                  <c:v>1.9340166802201333</c:v>
                </c:pt>
              </c:numCache>
            </c:numRef>
          </c:yVal>
        </c:ser>
        <c:ser>
          <c:idx val="1"/>
          <c:order val="1"/>
          <c:tx>
            <c:strRef>
              <c:f>'results summary'!$C$26</c:f>
              <c:strCache>
                <c:ptCount val="1"/>
                <c:pt idx="0">
                  <c:v>urea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0000CC"/>
                </a:solidFill>
              </a:ln>
            </c:spPr>
          </c:marker>
          <c:xVal>
            <c:numRef>
              <c:f>'results summary'!$D$21:$I$21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</c:numCache>
            </c:numRef>
          </c:xVal>
          <c:yVal>
            <c:numRef>
              <c:f>'results summary'!$D$26:$I$26</c:f>
              <c:numCache>
                <c:formatCode>0.00</c:formatCode>
                <c:ptCount val="6"/>
                <c:pt idx="0" formatCode="General">
                  <c:v>100</c:v>
                </c:pt>
                <c:pt idx="1">
                  <c:v>45.358702219887029</c:v>
                </c:pt>
                <c:pt idx="2" formatCode="0.000">
                  <c:v>43.43498380221645</c:v>
                </c:pt>
                <c:pt idx="3" formatCode="0.000">
                  <c:v>23.405116726567179</c:v>
                </c:pt>
                <c:pt idx="4" formatCode="0.000">
                  <c:v>7.2587967935369724</c:v>
                </c:pt>
                <c:pt idx="5" formatCode="0.000">
                  <c:v>0.82851968140776511</c:v>
                </c:pt>
              </c:numCache>
            </c:numRef>
          </c:yVal>
        </c:ser>
        <c:axId val="82137088"/>
        <c:axId val="82139392"/>
      </c:scatterChart>
      <c:valAx>
        <c:axId val="82137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>
                    <a:latin typeface="+mn-lt"/>
                  </a:defRPr>
                </a:pPr>
                <a:r>
                  <a:rPr lang="en-US" sz="2000" b="0">
                    <a:latin typeface="+mn-lt"/>
                  </a:rPr>
                  <a:t>days post fertilization</a:t>
                </a:r>
              </a:p>
            </c:rich>
          </c:tx>
          <c:layout/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139392"/>
        <c:crossesAt val="0"/>
        <c:crossBetween val="midCat"/>
      </c:valAx>
      <c:valAx>
        <c:axId val="82139392"/>
        <c:scaling>
          <c:orientation val="minMax"/>
          <c:max val="10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 b="0">
                    <a:latin typeface="+mn-lt"/>
                  </a:defRPr>
                </a:pPr>
                <a:r>
                  <a:rPr lang="en-US" sz="2000" b="0">
                    <a:latin typeface="+mn-lt"/>
                  </a:rPr>
                  <a:t>Remaining urea-n (%)</a:t>
                </a:r>
              </a:p>
            </c:rich>
          </c:tx>
          <c:layout>
            <c:manualLayout>
              <c:xMode val="edge"/>
              <c:yMode val="edge"/>
              <c:x val="1.3087993238133384E-2"/>
              <c:y val="0.18531847581552333"/>
            </c:manualLayout>
          </c:layout>
        </c:title>
        <c:numFmt formatCode="0" sourceLinked="0"/>
        <c:majorTickMark val="cross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137088"/>
        <c:crosses val="autoZero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63112386946971777"/>
          <c:y val="0.11296036313199655"/>
          <c:w val="0.36887606210240753"/>
          <c:h val="0.26215340269966281"/>
        </c:manualLayout>
      </c:layout>
      <c:overlay val="1"/>
      <c:txPr>
        <a:bodyPr/>
        <a:lstStyle/>
        <a:p>
          <a:pPr>
            <a:defRPr sz="2000" b="0">
              <a:latin typeface="+mn-lt"/>
            </a:defRPr>
          </a:pPr>
          <a:endParaRPr lang="en-US"/>
        </a:p>
      </c:txPr>
    </c:legend>
    <c:plotVisOnly val="1"/>
  </c:chart>
  <c:txPr>
    <a:bodyPr/>
    <a:lstStyle/>
    <a:p>
      <a:pPr>
        <a:defRPr>
          <a:latin typeface="Microsoft Sans Serif" pitchFamily="34" charset="0"/>
          <a:cs typeface="Microsoft Sans Serif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460550864876817"/>
          <c:y val="3.3958046910802807E-2"/>
          <c:w val="0.75848022009297034"/>
          <c:h val="0.75995354747323263"/>
        </c:manualLayout>
      </c:layout>
      <c:barChart>
        <c:barDir val="col"/>
        <c:grouping val="clustered"/>
        <c:ser>
          <c:idx val="0"/>
          <c:order val="0"/>
          <c:tx>
            <c:strRef>
              <c:f>Summary!$B$11</c:f>
              <c:strCache>
                <c:ptCount val="1"/>
                <c:pt idx="0">
                  <c:v>Urea (31.5%)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val>
            <c:numRef>
              <c:f>Summary!$C$11:$J$11</c:f>
              <c:numCache>
                <c:formatCode>General</c:formatCode>
                <c:ptCount val="8"/>
                <c:pt idx="0" formatCode="0.00">
                  <c:v>12.282024793388432</c:v>
                </c:pt>
                <c:pt idx="2" formatCode="0.00">
                  <c:v>16.977123117768596</c:v>
                </c:pt>
                <c:pt idx="4" formatCode="0.00">
                  <c:v>1.8696065590805784</c:v>
                </c:pt>
                <c:pt idx="7" formatCode="0.00">
                  <c:v>0.33197377233471342</c:v>
                </c:pt>
              </c:numCache>
            </c:numRef>
          </c:val>
        </c:ser>
        <c:ser>
          <c:idx val="1"/>
          <c:order val="1"/>
          <c:tx>
            <c:strRef>
              <c:f>Summary!$B$12</c:f>
              <c:strCache>
                <c:ptCount val="1"/>
                <c:pt idx="0">
                  <c:v>Urea + Agrotain (4.0%)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val>
            <c:numRef>
              <c:f>Summary!$C$12:$J$12</c:f>
              <c:numCache>
                <c:formatCode>General</c:formatCode>
                <c:ptCount val="8"/>
                <c:pt idx="0" formatCode="0.00">
                  <c:v>0.50361570247933884</c:v>
                </c:pt>
                <c:pt idx="2" formatCode="0.00">
                  <c:v>2.386780089488636</c:v>
                </c:pt>
                <c:pt idx="4" formatCode="0.00">
                  <c:v>0.78288931605888834</c:v>
                </c:pt>
                <c:pt idx="7" formatCode="0.00">
                  <c:v>0.28409090909091</c:v>
                </c:pt>
              </c:numCache>
            </c:numRef>
          </c:val>
        </c:ser>
        <c:axId val="82172544"/>
        <c:axId val="82510592"/>
      </c:barChart>
      <c:catAx>
        <c:axId val="82172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Weeks post-fertilization</a:t>
                </a:r>
              </a:p>
            </c:rich>
          </c:tx>
          <c:layout>
            <c:manualLayout>
              <c:xMode val="edge"/>
              <c:yMode val="edge"/>
              <c:x val="0.31703461909033531"/>
              <c:y val="0.91805545140190814"/>
            </c:manualLayout>
          </c:layout>
        </c:title>
        <c:majorTickMark val="cross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2510592"/>
        <c:crosses val="autoZero"/>
        <c:auto val="1"/>
        <c:lblAlgn val="ctr"/>
        <c:lblOffset val="100"/>
      </c:catAx>
      <c:valAx>
        <c:axId val="82510592"/>
        <c:scaling>
          <c:orientation val="minMax"/>
          <c:max val="2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/>
                  <a:t>Percentage of N lost</a:t>
                </a:r>
              </a:p>
            </c:rich>
          </c:tx>
          <c:layout>
            <c:manualLayout>
              <c:xMode val="edge"/>
              <c:yMode val="edge"/>
              <c:x val="0"/>
              <c:y val="0.19366204224471917"/>
            </c:manualLayout>
          </c:layout>
        </c:title>
        <c:numFmt formatCode="0" sourceLinked="0"/>
        <c:majorTickMark val="cross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172544"/>
        <c:crosses val="autoZero"/>
        <c:crossBetween val="between"/>
        <c:majorUnit val="5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41408319213263006"/>
          <c:y val="7.9935424738574484E-2"/>
          <c:w val="0.46703860593375313"/>
          <c:h val="0.23465525142690496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2DA9DE-1B70-42BD-9E83-BB0B646AAB8C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DA94A70-ECEB-4A90-A9FF-404AC0BF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96DF9-2F2F-4397-BF2B-A9AB4FF4E6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96DF9-2F2F-4397-BF2B-A9AB4FF4E6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4A70-ECEB-4A90-A9FF-404AC0BF83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scene3d>
            <a:camera prst="orthographicFront"/>
            <a:lightRig rig="threePt" dir="t">
              <a:rot lat="0" lon="0" rev="600000"/>
            </a:lightRig>
          </a:scene3d>
          <a:sp3d extrusionH="76200">
            <a:extrusionClr>
              <a:schemeClr val="accent1"/>
            </a:extrusionClr>
          </a:sp3d>
        </p:spPr>
        <p:txBody>
          <a:bodyPr>
            <a:sp3d extrusionH="6350" prstMaterial="matte"/>
          </a:bodyPr>
          <a:lstStyle>
            <a:lvl1pPr>
              <a:defRPr b="1" i="0" baseline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b="1" i="0" baseline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b="1" i="0" baseline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b="1" i="0" baseline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b="1" i="0" baseline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C13B8E-9F2F-4592-A3B9-1D8B49009988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702869-47B3-4E43-AADD-3B5522960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terson site - Urea mast (April 8, 2009).JPG"/>
          <p:cNvPicPr>
            <a:picLocks noChangeAspect="1"/>
          </p:cNvPicPr>
          <p:nvPr/>
        </p:nvPicPr>
        <p:blipFill>
          <a:blip r:embed="rId3" cstate="print"/>
          <a:srcRect l="20958" t="6311" r="7977" b="14807"/>
          <a:stretch>
            <a:fillRect/>
          </a:stretch>
        </p:blipFill>
        <p:spPr>
          <a:xfrm>
            <a:off x="-152399" y="0"/>
            <a:ext cx="9296399" cy="68580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876800"/>
            <a:ext cx="8305800" cy="1795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Richard Engel, Ph.D.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Dept. of Land Resources and Environmental Sci.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Montana State University</a:t>
            </a:r>
          </a:p>
          <a:p>
            <a:pPr algn="ctr">
              <a:buNone/>
            </a:pPr>
            <a:endParaRPr lang="en-US" b="1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Quantification of NH</a:t>
            </a:r>
            <a:r>
              <a:rPr lang="en-US" sz="4000" baseline="-250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volatilization from urea applied to cold soils in Montana 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22098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micrometeorological - preferred approach for </a:t>
            </a:r>
            <a:r>
              <a:rPr lang="en-US" sz="2400" b="0" u="sng" dirty="0" smtClean="0"/>
              <a:t>quantifying</a:t>
            </a:r>
            <a:r>
              <a:rPr lang="en-US" sz="2400" b="0" dirty="0" smtClean="0"/>
              <a:t> gas losses</a:t>
            </a:r>
          </a:p>
          <a:p>
            <a:r>
              <a:rPr lang="en-US" sz="2400" b="0" dirty="0" smtClean="0"/>
              <a:t>does not disturb the soil-atmosphere environment</a:t>
            </a:r>
          </a:p>
          <a:p>
            <a:r>
              <a:rPr lang="en-US" sz="2400" b="0" dirty="0" smtClean="0"/>
              <a:t>moderate size plots (</a:t>
            </a:r>
            <a:r>
              <a:rPr lang="en-US" sz="2540" b="0" baseline="-8000" dirty="0" smtClean="0"/>
              <a:t>~</a:t>
            </a:r>
            <a:r>
              <a:rPr lang="en-US" sz="2400" b="0" dirty="0" smtClean="0"/>
              <a:t>0.3 acre)</a:t>
            </a:r>
          </a:p>
          <a:p>
            <a:r>
              <a:rPr lang="en-US" sz="2400" b="0" dirty="0" smtClean="0"/>
              <a:t>continuous measurement of NH3</a:t>
            </a:r>
            <a:r>
              <a:rPr lang="en-US" sz="2400" b="0" baseline="-25000" dirty="0" smtClean="0"/>
              <a:t>(g)</a:t>
            </a:r>
            <a:r>
              <a:rPr lang="en-US" sz="2400" b="0" dirty="0" smtClean="0"/>
              <a:t>loss over time</a:t>
            </a: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 – integrated horizontal flux  </a:t>
            </a:r>
            <a:endParaRPr lang="en-US" dirty="0"/>
          </a:p>
        </p:txBody>
      </p:sp>
      <p:pic>
        <p:nvPicPr>
          <p:cNvPr id="7" name="Picture 6" descr="Peteson site- mast - web site.JPG"/>
          <p:cNvPicPr>
            <a:picLocks noChangeAspect="1"/>
          </p:cNvPicPr>
          <p:nvPr/>
        </p:nvPicPr>
        <p:blipFill>
          <a:blip r:embed="rId3" cstate="print"/>
          <a:srcRect l="13115" r="4918" b="11239"/>
          <a:stretch>
            <a:fillRect/>
          </a:stretch>
        </p:blipFill>
        <p:spPr>
          <a:xfrm>
            <a:off x="3276600" y="3048000"/>
            <a:ext cx="4656667" cy="33528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4191000"/>
            <a:ext cx="2395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 and shuttles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67000" y="4343400"/>
            <a:ext cx="381000" cy="152400"/>
          </a:xfrm>
          <a:prstGeom prst="rightArrow">
            <a:avLst/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urea-N rate - 90 lbs/acre </a:t>
            </a:r>
          </a:p>
          <a:p>
            <a:endParaRPr lang="en-US" sz="1100" b="0" dirty="0" smtClean="0"/>
          </a:p>
          <a:p>
            <a:r>
              <a:rPr lang="en-US" b="0" dirty="0" err="1" smtClean="0"/>
              <a:t>Agrotain</a:t>
            </a:r>
            <a:r>
              <a:rPr lang="en-US" b="0" dirty="0" smtClean="0"/>
              <a:t> rate (4 quart/ton)</a:t>
            </a:r>
          </a:p>
          <a:p>
            <a:endParaRPr lang="en-US" sz="1100" b="0" dirty="0" smtClean="0"/>
          </a:p>
          <a:p>
            <a:r>
              <a:rPr lang="en-US" b="0" dirty="0" smtClean="0"/>
              <a:t>large unfertilized buffer areas around plots required !</a:t>
            </a:r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 – circular plots (20 m)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5130666" y="3009900"/>
            <a:ext cx="2743194" cy="571500"/>
          </a:xfrm>
          <a:prstGeom prst="ellipse">
            <a:avLst/>
          </a:prstGeom>
          <a:solidFill>
            <a:schemeClr val="bg1">
              <a:lumMod val="85000"/>
              <a:alpha val="47000"/>
            </a:schemeClr>
          </a:solidFill>
          <a:ln w="0">
            <a:noFill/>
            <a:prstDash val="sysDot"/>
          </a:ln>
          <a:effectLst>
            <a:outerShdw blurRad="127000" dir="5400000" sx="153000" sy="153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787266" y="4953000"/>
            <a:ext cx="5486400" cy="1143000"/>
          </a:xfrm>
          <a:prstGeom prst="ellipse">
            <a:avLst/>
          </a:prstGeom>
          <a:solidFill>
            <a:srgbClr val="835E01">
              <a:alpha val="44000"/>
            </a:srgbClr>
          </a:solidFill>
          <a:ln w="19050">
            <a:solidFill>
              <a:schemeClr val="tx1"/>
            </a:solidFill>
          </a:ln>
          <a:effectLst>
            <a:outerShdw blurRad="1143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486400"/>
            <a:ext cx="97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 urea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505200"/>
            <a:ext cx="165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background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40266" y="3810000"/>
            <a:ext cx="2667000" cy="19050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  <a:effectLst>
            <a:outerShdw blurRad="1016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336789">
            <a:off x="6677603" y="4293430"/>
            <a:ext cx="189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 m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75" name="Group 274"/>
          <p:cNvGrpSpPr>
            <a:grpSpLocks noChangeAspect="1"/>
          </p:cNvGrpSpPr>
          <p:nvPr/>
        </p:nvGrpSpPr>
        <p:grpSpPr>
          <a:xfrm>
            <a:off x="6477000" y="2057400"/>
            <a:ext cx="207261" cy="1238454"/>
            <a:chOff x="3530469" y="2895600"/>
            <a:chExt cx="414525" cy="2476907"/>
          </a:xfrm>
        </p:grpSpPr>
        <p:cxnSp>
          <p:nvCxnSpPr>
            <p:cNvPr id="189" name="Straight Connector 10"/>
            <p:cNvCxnSpPr/>
            <p:nvPr/>
          </p:nvCxnSpPr>
          <p:spPr bwMode="auto">
            <a:xfrm rot="5400000">
              <a:off x="2299437" y="4133855"/>
              <a:ext cx="2476907" cy="397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Group 83"/>
            <p:cNvGrpSpPr>
              <a:grpSpLocks noChangeAspect="1"/>
            </p:cNvGrpSpPr>
            <p:nvPr/>
          </p:nvGrpSpPr>
          <p:grpSpPr>
            <a:xfrm>
              <a:off x="3652388" y="2971805"/>
              <a:ext cx="285557" cy="192525"/>
              <a:chOff x="1762124" y="1997867"/>
              <a:chExt cx="1142239" cy="770096"/>
            </a:xfrm>
          </p:grpSpPr>
          <p:sp>
            <p:nvSpPr>
              <p:cNvPr id="264" name="Rectangle 85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65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271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273" name="Freeform 94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 95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72" name="Straight Connector 93"/>
                <p:cNvCxnSpPr>
                  <a:stCxn id="252" idx="0"/>
                  <a:endCxn id="253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6" name="Freeform 87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Freeform 88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89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Isosceles Triangle 90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Isosceles Triangle 91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0" name="Straight Connector 81"/>
            <p:cNvCxnSpPr/>
            <p:nvPr/>
          </p:nvCxnSpPr>
          <p:spPr>
            <a:xfrm rot="5400000">
              <a:off x="3740894" y="29714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82"/>
            <p:cNvCxnSpPr/>
            <p:nvPr/>
          </p:nvCxnSpPr>
          <p:spPr>
            <a:xfrm rot="5400000">
              <a:off x="3740890" y="31619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83"/>
            <p:cNvCxnSpPr/>
            <p:nvPr/>
          </p:nvCxnSpPr>
          <p:spPr bwMode="auto">
            <a:xfrm flipV="1">
              <a:off x="3544281" y="3188177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46"/>
            <p:cNvCxnSpPr/>
            <p:nvPr/>
          </p:nvCxnSpPr>
          <p:spPr bwMode="auto">
            <a:xfrm flipV="1">
              <a:off x="3540471" y="2948940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oup 83"/>
            <p:cNvGrpSpPr>
              <a:grpSpLocks noChangeAspect="1"/>
            </p:cNvGrpSpPr>
            <p:nvPr/>
          </p:nvGrpSpPr>
          <p:grpSpPr>
            <a:xfrm>
              <a:off x="3659437" y="3808482"/>
              <a:ext cx="285557" cy="192525"/>
              <a:chOff x="1762124" y="1997867"/>
              <a:chExt cx="1142239" cy="770096"/>
            </a:xfrm>
          </p:grpSpPr>
          <p:sp>
            <p:nvSpPr>
              <p:cNvPr id="248" name="Rectangle 69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49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255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257" name="Freeform 78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Freeform 79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6" name="Straight Connector 77"/>
                <p:cNvCxnSpPr>
                  <a:stCxn id="236" idx="0"/>
                  <a:endCxn id="237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0" name="Freeform 71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Freeform 72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73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Isosceles Triangle 74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Isosceles Triangle 75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4" name="Straight Connector 65"/>
            <p:cNvCxnSpPr/>
            <p:nvPr/>
          </p:nvCxnSpPr>
          <p:spPr>
            <a:xfrm rot="5400000">
              <a:off x="3747943" y="38080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66"/>
            <p:cNvCxnSpPr/>
            <p:nvPr/>
          </p:nvCxnSpPr>
          <p:spPr>
            <a:xfrm rot="5400000">
              <a:off x="3747939" y="39985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67"/>
            <p:cNvCxnSpPr/>
            <p:nvPr/>
          </p:nvCxnSpPr>
          <p:spPr bwMode="auto">
            <a:xfrm flipV="1">
              <a:off x="3551330" y="4024853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68"/>
            <p:cNvCxnSpPr/>
            <p:nvPr/>
          </p:nvCxnSpPr>
          <p:spPr bwMode="auto">
            <a:xfrm flipV="1">
              <a:off x="3547520" y="3785616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83"/>
            <p:cNvGrpSpPr>
              <a:grpSpLocks noChangeAspect="1"/>
            </p:cNvGrpSpPr>
            <p:nvPr/>
          </p:nvGrpSpPr>
          <p:grpSpPr>
            <a:xfrm>
              <a:off x="3650006" y="4344930"/>
              <a:ext cx="285557" cy="192525"/>
              <a:chOff x="1762124" y="1997867"/>
              <a:chExt cx="1142239" cy="770096"/>
            </a:xfrm>
          </p:grpSpPr>
          <p:sp>
            <p:nvSpPr>
              <p:cNvPr id="232" name="Rectangle 53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33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239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241" name="Freeform 62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Freeform 63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0" name="Straight Connector 61"/>
                <p:cNvCxnSpPr>
                  <a:stCxn id="220" idx="0"/>
                  <a:endCxn id="221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4" name="Freeform 55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56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57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Isosceles Triangle 58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Isosceles Triangle 59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8" name="Straight Connector 49"/>
            <p:cNvCxnSpPr/>
            <p:nvPr/>
          </p:nvCxnSpPr>
          <p:spPr>
            <a:xfrm rot="5400000">
              <a:off x="3738512" y="43445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50"/>
            <p:cNvCxnSpPr/>
            <p:nvPr/>
          </p:nvCxnSpPr>
          <p:spPr>
            <a:xfrm rot="5400000">
              <a:off x="3738508" y="45350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51"/>
            <p:cNvCxnSpPr/>
            <p:nvPr/>
          </p:nvCxnSpPr>
          <p:spPr bwMode="auto">
            <a:xfrm flipV="1">
              <a:off x="3541899" y="456130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52"/>
            <p:cNvCxnSpPr/>
            <p:nvPr/>
          </p:nvCxnSpPr>
          <p:spPr bwMode="auto">
            <a:xfrm flipV="1">
              <a:off x="3538089" y="432206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Group 83"/>
            <p:cNvGrpSpPr>
              <a:grpSpLocks noChangeAspect="1"/>
            </p:cNvGrpSpPr>
            <p:nvPr/>
          </p:nvGrpSpPr>
          <p:grpSpPr>
            <a:xfrm>
              <a:off x="3650006" y="4832610"/>
              <a:ext cx="285557" cy="192525"/>
              <a:chOff x="1762124" y="1997867"/>
              <a:chExt cx="1142239" cy="770096"/>
            </a:xfrm>
          </p:grpSpPr>
          <p:sp>
            <p:nvSpPr>
              <p:cNvPr id="216" name="Rectangle 37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17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223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225" name="Freeform 46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Freeform 47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24" name="Straight Connector 45"/>
                <p:cNvCxnSpPr>
                  <a:stCxn id="204" idx="0"/>
                  <a:endCxn id="205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8" name="Freeform 39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40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41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Isosceles Triangle 42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Isosceles Triangle 43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2" name="Straight Connector 33"/>
            <p:cNvCxnSpPr/>
            <p:nvPr/>
          </p:nvCxnSpPr>
          <p:spPr>
            <a:xfrm rot="5400000">
              <a:off x="3738512" y="48322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34"/>
            <p:cNvCxnSpPr/>
            <p:nvPr/>
          </p:nvCxnSpPr>
          <p:spPr>
            <a:xfrm rot="5400000">
              <a:off x="3738508" y="50227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35"/>
            <p:cNvCxnSpPr/>
            <p:nvPr/>
          </p:nvCxnSpPr>
          <p:spPr bwMode="auto">
            <a:xfrm flipV="1">
              <a:off x="3541899" y="50489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36"/>
            <p:cNvCxnSpPr/>
            <p:nvPr/>
          </p:nvCxnSpPr>
          <p:spPr bwMode="auto">
            <a:xfrm flipV="1">
              <a:off x="3538089" y="48097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83"/>
            <p:cNvGrpSpPr>
              <a:grpSpLocks noChangeAspect="1"/>
            </p:cNvGrpSpPr>
            <p:nvPr/>
          </p:nvGrpSpPr>
          <p:grpSpPr>
            <a:xfrm>
              <a:off x="3642386" y="5061210"/>
              <a:ext cx="285557" cy="192525"/>
              <a:chOff x="1762124" y="1997867"/>
              <a:chExt cx="1142239" cy="770096"/>
            </a:xfrm>
          </p:grpSpPr>
          <p:sp>
            <p:nvSpPr>
              <p:cNvPr id="200" name="Rectangle 21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01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207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209" name="Freeform 30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Freeform 31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8" name="Straight Connector 29"/>
                <p:cNvCxnSpPr>
                  <a:stCxn id="166" idx="0"/>
                  <a:endCxn id="172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2" name="Freeform 23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4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5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Isosceles Triangle 26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Isosceles Triangle 27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6" name="Straight Connector 17"/>
            <p:cNvCxnSpPr/>
            <p:nvPr/>
          </p:nvCxnSpPr>
          <p:spPr>
            <a:xfrm rot="5400000">
              <a:off x="3730892" y="50608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8"/>
            <p:cNvCxnSpPr/>
            <p:nvPr/>
          </p:nvCxnSpPr>
          <p:spPr>
            <a:xfrm rot="5400000">
              <a:off x="3730888" y="52513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"/>
            <p:cNvCxnSpPr/>
            <p:nvPr/>
          </p:nvCxnSpPr>
          <p:spPr bwMode="auto">
            <a:xfrm flipV="1">
              <a:off x="3534279" y="52775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20"/>
            <p:cNvCxnSpPr/>
            <p:nvPr/>
          </p:nvCxnSpPr>
          <p:spPr bwMode="auto">
            <a:xfrm flipV="1">
              <a:off x="3530469" y="50383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84"/>
          <p:cNvSpPr/>
          <p:nvPr/>
        </p:nvSpPr>
        <p:spPr bwMode="auto">
          <a:xfrm>
            <a:off x="7111866" y="1219200"/>
            <a:ext cx="1524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outerShdw blurRad="1143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83266" y="1600200"/>
            <a:ext cx="210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urea +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Agrotain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3540369" y="2992387"/>
            <a:ext cx="414525" cy="2476907"/>
            <a:chOff x="3530469" y="2895600"/>
            <a:chExt cx="414525" cy="2476907"/>
          </a:xfrm>
        </p:grpSpPr>
        <p:cxnSp>
          <p:nvCxnSpPr>
            <p:cNvPr id="277" name="Straight Connector 10"/>
            <p:cNvCxnSpPr/>
            <p:nvPr/>
          </p:nvCxnSpPr>
          <p:spPr bwMode="auto">
            <a:xfrm rot="5400000">
              <a:off x="2299437" y="4133855"/>
              <a:ext cx="2476907" cy="397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8" name="Group 83"/>
            <p:cNvGrpSpPr>
              <a:grpSpLocks noChangeAspect="1"/>
            </p:cNvGrpSpPr>
            <p:nvPr/>
          </p:nvGrpSpPr>
          <p:grpSpPr>
            <a:xfrm>
              <a:off x="3652388" y="2971803"/>
              <a:ext cx="285557" cy="192524"/>
              <a:chOff x="1762124" y="1997867"/>
              <a:chExt cx="1142239" cy="770096"/>
            </a:xfrm>
          </p:grpSpPr>
          <p:sp>
            <p:nvSpPr>
              <p:cNvPr id="347" name="Rectangle 85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48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54" name="Group 353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56" name="Freeform 94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Freeform 95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55" name="Straight Connector 93"/>
                <p:cNvCxnSpPr>
                  <a:stCxn id="340" idx="0"/>
                  <a:endCxn id="341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9" name="Freeform 87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88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89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Isosceles Triangle 90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Isosceles Triangle 91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9" name="Straight Connector 81"/>
            <p:cNvCxnSpPr/>
            <p:nvPr/>
          </p:nvCxnSpPr>
          <p:spPr>
            <a:xfrm rot="5400000">
              <a:off x="3740894" y="29714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82"/>
            <p:cNvCxnSpPr/>
            <p:nvPr/>
          </p:nvCxnSpPr>
          <p:spPr>
            <a:xfrm rot="5400000">
              <a:off x="3740890" y="31619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83"/>
            <p:cNvCxnSpPr/>
            <p:nvPr/>
          </p:nvCxnSpPr>
          <p:spPr bwMode="auto">
            <a:xfrm flipV="1">
              <a:off x="3544281" y="3188177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46"/>
            <p:cNvCxnSpPr/>
            <p:nvPr/>
          </p:nvCxnSpPr>
          <p:spPr bwMode="auto">
            <a:xfrm flipV="1">
              <a:off x="3540471" y="2948940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83"/>
            <p:cNvGrpSpPr>
              <a:grpSpLocks noChangeAspect="1"/>
            </p:cNvGrpSpPr>
            <p:nvPr/>
          </p:nvGrpSpPr>
          <p:grpSpPr>
            <a:xfrm>
              <a:off x="3659437" y="3808480"/>
              <a:ext cx="285557" cy="192524"/>
              <a:chOff x="1762124" y="1997867"/>
              <a:chExt cx="1142239" cy="770096"/>
            </a:xfrm>
          </p:grpSpPr>
          <p:sp>
            <p:nvSpPr>
              <p:cNvPr id="336" name="Rectangle 69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37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43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45" name="Freeform 78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Freeform 79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4" name="Straight Connector 77"/>
                <p:cNvCxnSpPr>
                  <a:stCxn id="329" idx="0"/>
                  <a:endCxn id="330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8" name="Freeform 71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Freeform 72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73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Isosceles Triangle 74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Isosceles Triangle 75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4" name="Straight Connector 65"/>
            <p:cNvCxnSpPr/>
            <p:nvPr/>
          </p:nvCxnSpPr>
          <p:spPr>
            <a:xfrm rot="5400000">
              <a:off x="3747943" y="38080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66"/>
            <p:cNvCxnSpPr/>
            <p:nvPr/>
          </p:nvCxnSpPr>
          <p:spPr>
            <a:xfrm rot="5400000">
              <a:off x="3747939" y="39985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67"/>
            <p:cNvCxnSpPr/>
            <p:nvPr/>
          </p:nvCxnSpPr>
          <p:spPr bwMode="auto">
            <a:xfrm flipV="1">
              <a:off x="3551330" y="4024853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68"/>
            <p:cNvCxnSpPr/>
            <p:nvPr/>
          </p:nvCxnSpPr>
          <p:spPr bwMode="auto">
            <a:xfrm flipV="1">
              <a:off x="3547520" y="3785616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8" name="Group 83"/>
            <p:cNvGrpSpPr>
              <a:grpSpLocks noChangeAspect="1"/>
            </p:cNvGrpSpPr>
            <p:nvPr/>
          </p:nvGrpSpPr>
          <p:grpSpPr>
            <a:xfrm>
              <a:off x="3650006" y="4344928"/>
              <a:ext cx="285557" cy="192524"/>
              <a:chOff x="1762124" y="1997867"/>
              <a:chExt cx="1142239" cy="770096"/>
            </a:xfrm>
          </p:grpSpPr>
          <p:sp>
            <p:nvSpPr>
              <p:cNvPr id="325" name="Rectangle 53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26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32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34" name="Freeform 62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Freeform 63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33" name="Straight Connector 61"/>
                <p:cNvCxnSpPr>
                  <a:stCxn id="318" idx="0"/>
                  <a:endCxn id="319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7" name="Freeform 55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56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57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Isosceles Triangle 58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Isosceles Triangle 59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9" name="Straight Connector 49"/>
            <p:cNvCxnSpPr/>
            <p:nvPr/>
          </p:nvCxnSpPr>
          <p:spPr>
            <a:xfrm rot="5400000">
              <a:off x="3738512" y="43445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50"/>
            <p:cNvCxnSpPr/>
            <p:nvPr/>
          </p:nvCxnSpPr>
          <p:spPr>
            <a:xfrm rot="5400000">
              <a:off x="3738508" y="45350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51"/>
            <p:cNvCxnSpPr/>
            <p:nvPr/>
          </p:nvCxnSpPr>
          <p:spPr bwMode="auto">
            <a:xfrm flipV="1">
              <a:off x="3541899" y="456130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52"/>
            <p:cNvCxnSpPr/>
            <p:nvPr/>
          </p:nvCxnSpPr>
          <p:spPr bwMode="auto">
            <a:xfrm flipV="1">
              <a:off x="3538089" y="432206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3" name="Group 83"/>
            <p:cNvGrpSpPr>
              <a:grpSpLocks noChangeAspect="1"/>
            </p:cNvGrpSpPr>
            <p:nvPr/>
          </p:nvGrpSpPr>
          <p:grpSpPr>
            <a:xfrm>
              <a:off x="3650006" y="4832608"/>
              <a:ext cx="285557" cy="192524"/>
              <a:chOff x="1762124" y="1997867"/>
              <a:chExt cx="1142239" cy="770096"/>
            </a:xfrm>
          </p:grpSpPr>
          <p:sp>
            <p:nvSpPr>
              <p:cNvPr id="314" name="Rectangle 37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15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21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23" name="Freeform 46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Freeform 47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22" name="Straight Connector 45"/>
                <p:cNvCxnSpPr>
                  <a:stCxn id="307" idx="0"/>
                  <a:endCxn id="308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6" name="Freeform 39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40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41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Isosceles Triangle 42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Isosceles Triangle 43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4" name="Straight Connector 33"/>
            <p:cNvCxnSpPr/>
            <p:nvPr/>
          </p:nvCxnSpPr>
          <p:spPr>
            <a:xfrm rot="5400000">
              <a:off x="3738512" y="48322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34"/>
            <p:cNvCxnSpPr/>
            <p:nvPr/>
          </p:nvCxnSpPr>
          <p:spPr>
            <a:xfrm rot="5400000">
              <a:off x="3738508" y="50227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35"/>
            <p:cNvCxnSpPr/>
            <p:nvPr/>
          </p:nvCxnSpPr>
          <p:spPr bwMode="auto">
            <a:xfrm flipV="1">
              <a:off x="3541899" y="50489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36"/>
            <p:cNvCxnSpPr/>
            <p:nvPr/>
          </p:nvCxnSpPr>
          <p:spPr bwMode="auto">
            <a:xfrm flipV="1">
              <a:off x="3538089" y="48097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8" name="Group 83"/>
            <p:cNvGrpSpPr>
              <a:grpSpLocks noChangeAspect="1"/>
            </p:cNvGrpSpPr>
            <p:nvPr/>
          </p:nvGrpSpPr>
          <p:grpSpPr>
            <a:xfrm>
              <a:off x="3642386" y="5061208"/>
              <a:ext cx="285557" cy="192524"/>
              <a:chOff x="1762124" y="1997867"/>
              <a:chExt cx="1142239" cy="770096"/>
            </a:xfrm>
          </p:grpSpPr>
          <p:sp>
            <p:nvSpPr>
              <p:cNvPr id="303" name="Rectangle 21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04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10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12" name="Freeform 30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Freeform 31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11" name="Straight Connector 29"/>
                <p:cNvCxnSpPr/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5" name="Freeform 23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Freeform 24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25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Isosceles Triangle 26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Isosceles Triangle 27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9" name="Straight Connector 17"/>
            <p:cNvCxnSpPr/>
            <p:nvPr/>
          </p:nvCxnSpPr>
          <p:spPr>
            <a:xfrm rot="5400000">
              <a:off x="3730892" y="50608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18"/>
            <p:cNvCxnSpPr/>
            <p:nvPr/>
          </p:nvCxnSpPr>
          <p:spPr>
            <a:xfrm rot="5400000">
              <a:off x="3730888" y="52513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19"/>
            <p:cNvCxnSpPr/>
            <p:nvPr/>
          </p:nvCxnSpPr>
          <p:spPr bwMode="auto">
            <a:xfrm flipV="1">
              <a:off x="3534279" y="52775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20"/>
            <p:cNvCxnSpPr/>
            <p:nvPr/>
          </p:nvCxnSpPr>
          <p:spPr bwMode="auto">
            <a:xfrm flipV="1">
              <a:off x="3530469" y="50383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" name="Group 357"/>
          <p:cNvGrpSpPr>
            <a:grpSpLocks noChangeAspect="1"/>
          </p:cNvGrpSpPr>
          <p:nvPr/>
        </p:nvGrpSpPr>
        <p:grpSpPr>
          <a:xfrm>
            <a:off x="7816701" y="175435"/>
            <a:ext cx="207261" cy="1238454"/>
            <a:chOff x="3530469" y="2895600"/>
            <a:chExt cx="414525" cy="2476907"/>
          </a:xfrm>
        </p:grpSpPr>
        <p:cxnSp>
          <p:nvCxnSpPr>
            <p:cNvPr id="359" name="Straight Connector 10"/>
            <p:cNvCxnSpPr/>
            <p:nvPr/>
          </p:nvCxnSpPr>
          <p:spPr bwMode="auto">
            <a:xfrm rot="5400000">
              <a:off x="2299437" y="4133855"/>
              <a:ext cx="2476907" cy="397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Group 83"/>
            <p:cNvGrpSpPr>
              <a:grpSpLocks noChangeAspect="1"/>
            </p:cNvGrpSpPr>
            <p:nvPr/>
          </p:nvGrpSpPr>
          <p:grpSpPr>
            <a:xfrm>
              <a:off x="3652388" y="2971803"/>
              <a:ext cx="285557" cy="192524"/>
              <a:chOff x="1762124" y="1997867"/>
              <a:chExt cx="1142239" cy="770096"/>
            </a:xfrm>
          </p:grpSpPr>
          <p:sp>
            <p:nvSpPr>
              <p:cNvPr id="429" name="Rectangle 85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30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436" name="Group 435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438" name="Freeform 94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Freeform 95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37" name="Straight Connector 93"/>
                <p:cNvCxnSpPr>
                  <a:stCxn id="422" idx="0"/>
                  <a:endCxn id="423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1" name="Freeform 87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Freeform 88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89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Isosceles Triangle 90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Isosceles Triangle 91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1" name="Straight Connector 81"/>
            <p:cNvCxnSpPr/>
            <p:nvPr/>
          </p:nvCxnSpPr>
          <p:spPr>
            <a:xfrm rot="5400000">
              <a:off x="3740894" y="29714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82"/>
            <p:cNvCxnSpPr/>
            <p:nvPr/>
          </p:nvCxnSpPr>
          <p:spPr>
            <a:xfrm rot="5400000">
              <a:off x="3740890" y="31619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83"/>
            <p:cNvCxnSpPr/>
            <p:nvPr/>
          </p:nvCxnSpPr>
          <p:spPr bwMode="auto">
            <a:xfrm flipV="1">
              <a:off x="3544281" y="3188177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46"/>
            <p:cNvCxnSpPr/>
            <p:nvPr/>
          </p:nvCxnSpPr>
          <p:spPr bwMode="auto">
            <a:xfrm flipV="1">
              <a:off x="3540471" y="2948940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5" name="Group 83"/>
            <p:cNvGrpSpPr>
              <a:grpSpLocks noChangeAspect="1"/>
            </p:cNvGrpSpPr>
            <p:nvPr/>
          </p:nvGrpSpPr>
          <p:grpSpPr>
            <a:xfrm>
              <a:off x="3659437" y="3808480"/>
              <a:ext cx="285557" cy="192524"/>
              <a:chOff x="1762124" y="1997867"/>
              <a:chExt cx="1142239" cy="770096"/>
            </a:xfrm>
          </p:grpSpPr>
          <p:sp>
            <p:nvSpPr>
              <p:cNvPr id="418" name="Rectangle 69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19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425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427" name="Freeform 78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Freeform 79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26" name="Straight Connector 77"/>
                <p:cNvCxnSpPr>
                  <a:stCxn id="411" idx="0"/>
                  <a:endCxn id="412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0" name="Freeform 71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reeform 72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73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Isosceles Triangle 74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Isosceles Triangle 75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6" name="Straight Connector 65"/>
            <p:cNvCxnSpPr/>
            <p:nvPr/>
          </p:nvCxnSpPr>
          <p:spPr>
            <a:xfrm rot="5400000">
              <a:off x="3747943" y="38080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66"/>
            <p:cNvCxnSpPr/>
            <p:nvPr/>
          </p:nvCxnSpPr>
          <p:spPr>
            <a:xfrm rot="5400000">
              <a:off x="3747939" y="39985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67"/>
            <p:cNvCxnSpPr/>
            <p:nvPr/>
          </p:nvCxnSpPr>
          <p:spPr bwMode="auto">
            <a:xfrm flipV="1">
              <a:off x="3551330" y="4024853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68"/>
            <p:cNvCxnSpPr/>
            <p:nvPr/>
          </p:nvCxnSpPr>
          <p:spPr bwMode="auto">
            <a:xfrm flipV="1">
              <a:off x="3547520" y="3785616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Group 83"/>
            <p:cNvGrpSpPr>
              <a:grpSpLocks noChangeAspect="1"/>
            </p:cNvGrpSpPr>
            <p:nvPr/>
          </p:nvGrpSpPr>
          <p:grpSpPr>
            <a:xfrm>
              <a:off x="3650006" y="4344928"/>
              <a:ext cx="285557" cy="192524"/>
              <a:chOff x="1762124" y="1997867"/>
              <a:chExt cx="1142239" cy="770096"/>
            </a:xfrm>
          </p:grpSpPr>
          <p:sp>
            <p:nvSpPr>
              <p:cNvPr id="407" name="Rectangle 53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08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414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416" name="Freeform 62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Freeform 63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15" name="Straight Connector 61"/>
                <p:cNvCxnSpPr>
                  <a:stCxn id="400" idx="0"/>
                  <a:endCxn id="401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9" name="Freeform 55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Freeform 56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57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Isosceles Triangle 58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Isosceles Triangle 59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1" name="Straight Connector 49"/>
            <p:cNvCxnSpPr/>
            <p:nvPr/>
          </p:nvCxnSpPr>
          <p:spPr>
            <a:xfrm rot="5400000">
              <a:off x="3738512" y="43445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50"/>
            <p:cNvCxnSpPr/>
            <p:nvPr/>
          </p:nvCxnSpPr>
          <p:spPr>
            <a:xfrm rot="5400000">
              <a:off x="3738508" y="45350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51"/>
            <p:cNvCxnSpPr/>
            <p:nvPr/>
          </p:nvCxnSpPr>
          <p:spPr bwMode="auto">
            <a:xfrm flipV="1">
              <a:off x="3541899" y="456130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52"/>
            <p:cNvCxnSpPr/>
            <p:nvPr/>
          </p:nvCxnSpPr>
          <p:spPr bwMode="auto">
            <a:xfrm flipV="1">
              <a:off x="3538089" y="432206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5" name="Group 83"/>
            <p:cNvGrpSpPr>
              <a:grpSpLocks noChangeAspect="1"/>
            </p:cNvGrpSpPr>
            <p:nvPr/>
          </p:nvGrpSpPr>
          <p:grpSpPr>
            <a:xfrm>
              <a:off x="3650006" y="4832608"/>
              <a:ext cx="285557" cy="192524"/>
              <a:chOff x="1762124" y="1997867"/>
              <a:chExt cx="1142239" cy="770096"/>
            </a:xfrm>
          </p:grpSpPr>
          <p:sp>
            <p:nvSpPr>
              <p:cNvPr id="396" name="Rectangle 37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97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403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405" name="Freeform 46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Freeform 47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4" name="Straight Connector 45"/>
                <p:cNvCxnSpPr>
                  <a:stCxn id="389" idx="0"/>
                  <a:endCxn id="390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8" name="Freeform 39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Freeform 40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41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Isosceles Triangle 42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Isosceles Triangle 43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6" name="Straight Connector 33"/>
            <p:cNvCxnSpPr/>
            <p:nvPr/>
          </p:nvCxnSpPr>
          <p:spPr>
            <a:xfrm rot="5400000">
              <a:off x="3738512" y="48322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4"/>
            <p:cNvCxnSpPr/>
            <p:nvPr/>
          </p:nvCxnSpPr>
          <p:spPr>
            <a:xfrm rot="5400000">
              <a:off x="3738508" y="50227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5"/>
            <p:cNvCxnSpPr/>
            <p:nvPr/>
          </p:nvCxnSpPr>
          <p:spPr bwMode="auto">
            <a:xfrm flipV="1">
              <a:off x="3541899" y="50489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6"/>
            <p:cNvCxnSpPr/>
            <p:nvPr/>
          </p:nvCxnSpPr>
          <p:spPr bwMode="auto">
            <a:xfrm flipV="1">
              <a:off x="3538089" y="48097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0" name="Group 83"/>
            <p:cNvGrpSpPr>
              <a:grpSpLocks noChangeAspect="1"/>
            </p:cNvGrpSpPr>
            <p:nvPr/>
          </p:nvGrpSpPr>
          <p:grpSpPr>
            <a:xfrm>
              <a:off x="3642386" y="5061208"/>
              <a:ext cx="285557" cy="192524"/>
              <a:chOff x="1762124" y="1997867"/>
              <a:chExt cx="1142239" cy="770096"/>
            </a:xfrm>
          </p:grpSpPr>
          <p:sp>
            <p:nvSpPr>
              <p:cNvPr id="385" name="Rectangle 21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86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92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94" name="Freeform 30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Freeform 31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93" name="Straight Connector 29"/>
                <p:cNvCxnSpPr/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7" name="Freeform 23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Freeform 24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25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Isosceles Triangle 26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Isosceles Triangle 27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1" name="Straight Connector 17"/>
            <p:cNvCxnSpPr/>
            <p:nvPr/>
          </p:nvCxnSpPr>
          <p:spPr>
            <a:xfrm rot="5400000">
              <a:off x="3730892" y="50608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18"/>
            <p:cNvCxnSpPr/>
            <p:nvPr/>
          </p:nvCxnSpPr>
          <p:spPr>
            <a:xfrm rot="5400000">
              <a:off x="3730888" y="52513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19"/>
            <p:cNvCxnSpPr/>
            <p:nvPr/>
          </p:nvCxnSpPr>
          <p:spPr bwMode="auto">
            <a:xfrm flipV="1">
              <a:off x="3534279" y="52775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20"/>
            <p:cNvCxnSpPr/>
            <p:nvPr/>
          </p:nvCxnSpPr>
          <p:spPr bwMode="auto">
            <a:xfrm flipV="1">
              <a:off x="3530469" y="50383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1" name="Straight Arrow Connector 440"/>
          <p:cNvCxnSpPr/>
          <p:nvPr/>
        </p:nvCxnSpPr>
        <p:spPr>
          <a:xfrm rot="10800000">
            <a:off x="3048000" y="5334000"/>
            <a:ext cx="457200" cy="15240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/>
          <p:cNvSpPr txBox="1"/>
          <p:nvPr/>
        </p:nvSpPr>
        <p:spPr>
          <a:xfrm>
            <a:off x="2590800" y="50292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</a:t>
            </a:r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7" name="Straight Arrow Connector 446"/>
          <p:cNvCxnSpPr/>
          <p:nvPr/>
        </p:nvCxnSpPr>
        <p:spPr>
          <a:xfrm rot="10800000">
            <a:off x="2162908" y="5040923"/>
            <a:ext cx="457200" cy="15240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2971800" y="1676400"/>
            <a:ext cx="838200" cy="2438400"/>
            <a:chOff x="2971800" y="1676400"/>
            <a:chExt cx="838200" cy="2438400"/>
          </a:xfrm>
        </p:grpSpPr>
        <p:sp>
          <p:nvSpPr>
            <p:cNvPr id="272" name="Oval 271"/>
            <p:cNvSpPr/>
            <p:nvPr/>
          </p:nvSpPr>
          <p:spPr>
            <a:xfrm>
              <a:off x="2971800" y="3733800"/>
              <a:ext cx="8382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2000"/>
              </a:schemeClr>
            </a:solidFill>
            <a:ln w="22225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2971800" y="1676400"/>
              <a:ext cx="8382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2000"/>
              </a:schemeClr>
            </a:solidFill>
            <a:ln w="22225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– masts &amp; shuttles (traps for NH</a:t>
            </a:r>
            <a:r>
              <a:rPr lang="en-US" baseline="-25000" dirty="0" smtClean="0"/>
              <a:t>3(g)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4135661"/>
            <a:ext cx="4846320" cy="1588"/>
          </a:xfrm>
          <a:prstGeom prst="line">
            <a:avLst/>
          </a:prstGeom>
          <a:ln w="539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4134098" y="3811925"/>
            <a:ext cx="245849" cy="1563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3876254" y="3443598"/>
            <a:ext cx="668773" cy="338554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NH</a:t>
            </a:r>
            <a:r>
              <a:rPr lang="en-US" sz="16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3(g)</a:t>
            </a:r>
            <a:endParaRPr lang="en-US" sz="1600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2005" y="1295400"/>
            <a:ext cx="1832057" cy="581184"/>
            <a:chOff x="2590800" y="381000"/>
            <a:chExt cx="2088150" cy="698757"/>
          </a:xfrm>
        </p:grpSpPr>
        <p:sp>
          <p:nvSpPr>
            <p:cNvPr id="8" name="Right Arrow 7"/>
            <p:cNvSpPr/>
            <p:nvPr/>
          </p:nvSpPr>
          <p:spPr>
            <a:xfrm flipH="1">
              <a:off x="2590800" y="381000"/>
              <a:ext cx="2088150" cy="69875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" name="TextBox 74"/>
            <p:cNvSpPr txBox="1">
              <a:spLocks noChangeArrowheads="1"/>
            </p:cNvSpPr>
            <p:nvPr/>
          </p:nvSpPr>
          <p:spPr bwMode="auto">
            <a:xfrm flipH="1">
              <a:off x="2971800" y="533400"/>
              <a:ext cx="1614699" cy="40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libri" pitchFamily="34" charset="0"/>
                </a:rPr>
                <a:t>wind direction</a:t>
              </a:r>
            </a:p>
          </p:txBody>
        </p:sp>
      </p:grpSp>
      <p:sp>
        <p:nvSpPr>
          <p:cNvPr id="10" name="Freeform 9"/>
          <p:cNvSpPr/>
          <p:nvPr/>
        </p:nvSpPr>
        <p:spPr>
          <a:xfrm flipH="1">
            <a:off x="3157660" y="1938755"/>
            <a:ext cx="3962402" cy="2133600"/>
          </a:xfrm>
          <a:custGeom>
            <a:avLst/>
            <a:gdLst>
              <a:gd name="connsiteX0" fmla="*/ 0 w 5594555"/>
              <a:gd name="connsiteY0" fmla="*/ 1582994 h 1582994"/>
              <a:gd name="connsiteX1" fmla="*/ 599768 w 5594555"/>
              <a:gd name="connsiteY1" fmla="*/ 914400 h 1582994"/>
              <a:gd name="connsiteX2" fmla="*/ 1435510 w 5594555"/>
              <a:gd name="connsiteY2" fmla="*/ 491613 h 1582994"/>
              <a:gd name="connsiteX3" fmla="*/ 2261419 w 5594555"/>
              <a:gd name="connsiteY3" fmla="*/ 285136 h 1582994"/>
              <a:gd name="connsiteX4" fmla="*/ 2939845 w 5594555"/>
              <a:gd name="connsiteY4" fmla="*/ 196646 h 1582994"/>
              <a:gd name="connsiteX5" fmla="*/ 4336026 w 5594555"/>
              <a:gd name="connsiteY5" fmla="*/ 78658 h 1582994"/>
              <a:gd name="connsiteX6" fmla="*/ 5594555 w 5594555"/>
              <a:gd name="connsiteY6" fmla="*/ 0 h 158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4555" h="1582994">
                <a:moveTo>
                  <a:pt x="0" y="1582994"/>
                </a:moveTo>
                <a:cubicBezTo>
                  <a:pt x="180258" y="1339645"/>
                  <a:pt x="360516" y="1096297"/>
                  <a:pt x="599768" y="914400"/>
                </a:cubicBezTo>
                <a:cubicBezTo>
                  <a:pt x="839020" y="732503"/>
                  <a:pt x="1158568" y="596490"/>
                  <a:pt x="1435510" y="491613"/>
                </a:cubicBezTo>
                <a:cubicBezTo>
                  <a:pt x="1712452" y="386736"/>
                  <a:pt x="2010697" y="334297"/>
                  <a:pt x="2261419" y="285136"/>
                </a:cubicBezTo>
                <a:cubicBezTo>
                  <a:pt x="2512142" y="235975"/>
                  <a:pt x="2594077" y="231059"/>
                  <a:pt x="2939845" y="196646"/>
                </a:cubicBezTo>
                <a:cubicBezTo>
                  <a:pt x="3285613" y="162233"/>
                  <a:pt x="3893574" y="111432"/>
                  <a:pt x="4336026" y="78658"/>
                </a:cubicBezTo>
                <a:cubicBezTo>
                  <a:pt x="4778478" y="45884"/>
                  <a:pt x="5186516" y="22942"/>
                  <a:pt x="5594555" y="0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" name="Oval 10"/>
          <p:cNvSpPr/>
          <p:nvPr/>
        </p:nvSpPr>
        <p:spPr>
          <a:xfrm>
            <a:off x="3974754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" name="Oval 11"/>
          <p:cNvSpPr/>
          <p:nvPr/>
        </p:nvSpPr>
        <p:spPr>
          <a:xfrm>
            <a:off x="4279164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" name="Oval 12"/>
          <p:cNvSpPr/>
          <p:nvPr/>
        </p:nvSpPr>
        <p:spPr>
          <a:xfrm>
            <a:off x="4532839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" name="Oval 13"/>
          <p:cNvSpPr/>
          <p:nvPr/>
        </p:nvSpPr>
        <p:spPr>
          <a:xfrm>
            <a:off x="4735778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5040188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6" name="Oval 15"/>
          <p:cNvSpPr/>
          <p:nvPr/>
        </p:nvSpPr>
        <p:spPr>
          <a:xfrm>
            <a:off x="5293863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7" name="Oval 16"/>
          <p:cNvSpPr/>
          <p:nvPr/>
        </p:nvSpPr>
        <p:spPr>
          <a:xfrm>
            <a:off x="5547538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8" name="Oval 17"/>
          <p:cNvSpPr/>
          <p:nvPr/>
        </p:nvSpPr>
        <p:spPr>
          <a:xfrm>
            <a:off x="5851948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9" name="Oval 18"/>
          <p:cNvSpPr/>
          <p:nvPr/>
        </p:nvSpPr>
        <p:spPr>
          <a:xfrm>
            <a:off x="6105623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6308562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1" name="Oval 20"/>
          <p:cNvSpPr/>
          <p:nvPr/>
        </p:nvSpPr>
        <p:spPr>
          <a:xfrm>
            <a:off x="6612972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" name="Oval 21"/>
          <p:cNvSpPr/>
          <p:nvPr/>
        </p:nvSpPr>
        <p:spPr>
          <a:xfrm>
            <a:off x="6866647" y="4049085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6261054" y="3727553"/>
            <a:ext cx="14786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urea granules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362200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diffusion &amp;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 turbulence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269" name="Group 268"/>
          <p:cNvGrpSpPr/>
          <p:nvPr/>
        </p:nvGrpSpPr>
        <p:grpSpPr>
          <a:xfrm>
            <a:off x="4764797" y="3003281"/>
            <a:ext cx="569203" cy="261888"/>
            <a:chOff x="4622205" y="3003281"/>
            <a:chExt cx="569203" cy="261888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057964" y="3134029"/>
              <a:ext cx="261888" cy="39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622205" y="3256796"/>
              <a:ext cx="569203" cy="6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552531" y="3066660"/>
            <a:ext cx="122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convection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4713696" y="3450272"/>
            <a:ext cx="668773" cy="338554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NH</a:t>
            </a:r>
            <a:r>
              <a:rPr lang="en-US" sz="16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3(g)</a:t>
            </a:r>
            <a:endParaRPr lang="en-US" sz="1600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4936354" y="3811925"/>
            <a:ext cx="245849" cy="1563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872320" y="3811925"/>
            <a:ext cx="245849" cy="1563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5649662" y="3450272"/>
            <a:ext cx="668773" cy="338554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NH</a:t>
            </a:r>
            <a:r>
              <a:rPr lang="en-US" sz="16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3(g)</a:t>
            </a:r>
            <a:endParaRPr lang="en-US" sz="1600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524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height of</a:t>
            </a:r>
          </a:p>
          <a:p>
            <a:r>
              <a:rPr lang="en-US" sz="2000" b="1" dirty="0" smtClean="0">
                <a:latin typeface="Calibri" pitchFamily="34" charset="0"/>
              </a:rPr>
              <a:t>gas profile development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243262" y="1938754"/>
            <a:ext cx="762000" cy="63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21145" y="4036573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5" name="Oval 34"/>
          <p:cNvSpPr/>
          <p:nvPr/>
        </p:nvSpPr>
        <p:spPr>
          <a:xfrm>
            <a:off x="3421487" y="4036573"/>
            <a:ext cx="101470" cy="480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8" name="TextBox 127"/>
          <p:cNvSpPr txBox="1"/>
          <p:nvPr/>
        </p:nvSpPr>
        <p:spPr>
          <a:xfrm>
            <a:off x="381000" y="307044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 shuttles - gradient spacing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234068" y="1630330"/>
            <a:ext cx="414525" cy="2476907"/>
            <a:chOff x="3530469" y="2895600"/>
            <a:chExt cx="414525" cy="2476907"/>
          </a:xfrm>
        </p:grpSpPr>
        <p:cxnSp>
          <p:nvCxnSpPr>
            <p:cNvPr id="137" name="Straight Connector 10"/>
            <p:cNvCxnSpPr/>
            <p:nvPr/>
          </p:nvCxnSpPr>
          <p:spPr bwMode="auto">
            <a:xfrm rot="5400000">
              <a:off x="2299437" y="4133855"/>
              <a:ext cx="2476907" cy="397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83"/>
            <p:cNvGrpSpPr>
              <a:grpSpLocks noChangeAspect="1"/>
            </p:cNvGrpSpPr>
            <p:nvPr/>
          </p:nvGrpSpPr>
          <p:grpSpPr>
            <a:xfrm>
              <a:off x="3652388" y="2971803"/>
              <a:ext cx="285557" cy="192524"/>
              <a:chOff x="1762124" y="1997867"/>
              <a:chExt cx="1142239" cy="770096"/>
            </a:xfrm>
          </p:grpSpPr>
          <p:sp>
            <p:nvSpPr>
              <p:cNvPr id="207" name="Rectangle 85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08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214" name="Group 353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216" name="Freeform 94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Freeform 95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15" name="Straight Connector 93"/>
                <p:cNvCxnSpPr>
                  <a:stCxn id="200" idx="0"/>
                  <a:endCxn id="201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9" name="Freeform 87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89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Isosceles Triangle 90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Isosceles Triangle 91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9" name="Straight Connector 81"/>
            <p:cNvCxnSpPr/>
            <p:nvPr/>
          </p:nvCxnSpPr>
          <p:spPr>
            <a:xfrm rot="5400000">
              <a:off x="3740894" y="29714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82"/>
            <p:cNvCxnSpPr/>
            <p:nvPr/>
          </p:nvCxnSpPr>
          <p:spPr>
            <a:xfrm rot="5400000">
              <a:off x="3740890" y="31619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83"/>
            <p:cNvCxnSpPr/>
            <p:nvPr/>
          </p:nvCxnSpPr>
          <p:spPr bwMode="auto">
            <a:xfrm flipV="1">
              <a:off x="3544281" y="3188177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46"/>
            <p:cNvCxnSpPr/>
            <p:nvPr/>
          </p:nvCxnSpPr>
          <p:spPr bwMode="auto">
            <a:xfrm flipV="1">
              <a:off x="3540471" y="2948940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83"/>
            <p:cNvGrpSpPr>
              <a:grpSpLocks noChangeAspect="1"/>
            </p:cNvGrpSpPr>
            <p:nvPr/>
          </p:nvGrpSpPr>
          <p:grpSpPr>
            <a:xfrm>
              <a:off x="3659437" y="3808480"/>
              <a:ext cx="285557" cy="192524"/>
              <a:chOff x="1762124" y="1997867"/>
              <a:chExt cx="1142239" cy="770096"/>
            </a:xfrm>
          </p:grpSpPr>
          <p:sp>
            <p:nvSpPr>
              <p:cNvPr id="196" name="Rectangle 69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97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203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205" name="Freeform 78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reeform 79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4" name="Straight Connector 77"/>
                <p:cNvCxnSpPr>
                  <a:stCxn id="189" idx="0"/>
                  <a:endCxn id="190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Freeform 71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72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73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Isosceles Triangle 74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Isosceles Triangle 75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4" name="Straight Connector 65"/>
            <p:cNvCxnSpPr/>
            <p:nvPr/>
          </p:nvCxnSpPr>
          <p:spPr>
            <a:xfrm rot="5400000">
              <a:off x="3747943" y="38080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66"/>
            <p:cNvCxnSpPr/>
            <p:nvPr/>
          </p:nvCxnSpPr>
          <p:spPr>
            <a:xfrm rot="5400000">
              <a:off x="3747939" y="39985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67"/>
            <p:cNvCxnSpPr/>
            <p:nvPr/>
          </p:nvCxnSpPr>
          <p:spPr bwMode="auto">
            <a:xfrm flipV="1">
              <a:off x="3551330" y="4024853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68"/>
            <p:cNvCxnSpPr/>
            <p:nvPr/>
          </p:nvCxnSpPr>
          <p:spPr bwMode="auto">
            <a:xfrm flipV="1">
              <a:off x="3547520" y="3785616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83"/>
            <p:cNvGrpSpPr>
              <a:grpSpLocks noChangeAspect="1"/>
            </p:cNvGrpSpPr>
            <p:nvPr/>
          </p:nvGrpSpPr>
          <p:grpSpPr>
            <a:xfrm>
              <a:off x="3650006" y="4344928"/>
              <a:ext cx="285557" cy="192524"/>
              <a:chOff x="1762124" y="1997867"/>
              <a:chExt cx="1142239" cy="770096"/>
            </a:xfrm>
          </p:grpSpPr>
          <p:sp>
            <p:nvSpPr>
              <p:cNvPr id="185" name="Rectangle 53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86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192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194" name="Freeform 62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Freeform 63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3" name="Straight Connector 61"/>
                <p:cNvCxnSpPr>
                  <a:stCxn id="178" idx="0"/>
                  <a:endCxn id="179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Freeform 55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56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57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Isosceles Triangle 58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Isosceles Triangle 59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9" name="Straight Connector 49"/>
            <p:cNvCxnSpPr/>
            <p:nvPr/>
          </p:nvCxnSpPr>
          <p:spPr>
            <a:xfrm rot="5400000">
              <a:off x="3738512" y="43445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50"/>
            <p:cNvCxnSpPr/>
            <p:nvPr/>
          </p:nvCxnSpPr>
          <p:spPr>
            <a:xfrm rot="5400000">
              <a:off x="3738508" y="45350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51"/>
            <p:cNvCxnSpPr/>
            <p:nvPr/>
          </p:nvCxnSpPr>
          <p:spPr bwMode="auto">
            <a:xfrm flipV="1">
              <a:off x="3541899" y="456130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52"/>
            <p:cNvCxnSpPr/>
            <p:nvPr/>
          </p:nvCxnSpPr>
          <p:spPr bwMode="auto">
            <a:xfrm flipV="1">
              <a:off x="3538089" y="432206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83"/>
            <p:cNvGrpSpPr>
              <a:grpSpLocks noChangeAspect="1"/>
            </p:cNvGrpSpPr>
            <p:nvPr/>
          </p:nvGrpSpPr>
          <p:grpSpPr>
            <a:xfrm>
              <a:off x="3650006" y="4832608"/>
              <a:ext cx="285557" cy="192524"/>
              <a:chOff x="1762124" y="1997867"/>
              <a:chExt cx="1142239" cy="770096"/>
            </a:xfrm>
          </p:grpSpPr>
          <p:sp>
            <p:nvSpPr>
              <p:cNvPr id="174" name="Rectangle 37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75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181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183" name="Freeform 46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Freeform 47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2" name="Straight Connector 45"/>
                <p:cNvCxnSpPr>
                  <a:stCxn id="167" idx="0"/>
                  <a:endCxn id="168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Freeform 39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40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41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Isosceles Triangle 42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Isosceles Triangle 43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33"/>
            <p:cNvCxnSpPr/>
            <p:nvPr/>
          </p:nvCxnSpPr>
          <p:spPr>
            <a:xfrm rot="5400000">
              <a:off x="3738512" y="48322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34"/>
            <p:cNvCxnSpPr/>
            <p:nvPr/>
          </p:nvCxnSpPr>
          <p:spPr>
            <a:xfrm rot="5400000">
              <a:off x="3738508" y="50227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35"/>
            <p:cNvCxnSpPr/>
            <p:nvPr/>
          </p:nvCxnSpPr>
          <p:spPr bwMode="auto">
            <a:xfrm flipV="1">
              <a:off x="3541899" y="50489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36"/>
            <p:cNvCxnSpPr/>
            <p:nvPr/>
          </p:nvCxnSpPr>
          <p:spPr bwMode="auto">
            <a:xfrm flipV="1">
              <a:off x="3538089" y="48097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83"/>
            <p:cNvGrpSpPr>
              <a:grpSpLocks noChangeAspect="1"/>
            </p:cNvGrpSpPr>
            <p:nvPr/>
          </p:nvGrpSpPr>
          <p:grpSpPr>
            <a:xfrm>
              <a:off x="3642386" y="5061208"/>
              <a:ext cx="285557" cy="192524"/>
              <a:chOff x="1762124" y="1997867"/>
              <a:chExt cx="1142239" cy="770096"/>
            </a:xfrm>
          </p:grpSpPr>
          <p:sp>
            <p:nvSpPr>
              <p:cNvPr id="163" name="Rectangle 21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64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170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172" name="Freeform 30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Freeform 31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1" name="Straight Connector 29"/>
                <p:cNvCxnSpPr/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Freeform 23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24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25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Isosceles Triangle 26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Isosceles Triangle 27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9" name="Straight Connector 17"/>
            <p:cNvCxnSpPr/>
            <p:nvPr/>
          </p:nvCxnSpPr>
          <p:spPr>
            <a:xfrm rot="5400000">
              <a:off x="3730892" y="50608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8"/>
            <p:cNvCxnSpPr/>
            <p:nvPr/>
          </p:nvCxnSpPr>
          <p:spPr>
            <a:xfrm rot="5400000">
              <a:off x="3730888" y="52513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9"/>
            <p:cNvCxnSpPr/>
            <p:nvPr/>
          </p:nvCxnSpPr>
          <p:spPr bwMode="auto">
            <a:xfrm flipV="1">
              <a:off x="3534279" y="52775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20"/>
            <p:cNvCxnSpPr/>
            <p:nvPr/>
          </p:nvCxnSpPr>
          <p:spPr bwMode="auto">
            <a:xfrm flipV="1">
              <a:off x="3530469" y="50383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Oval 218"/>
          <p:cNvSpPr/>
          <p:nvPr/>
        </p:nvSpPr>
        <p:spPr bwMode="auto">
          <a:xfrm>
            <a:off x="3700132" y="5606315"/>
            <a:ext cx="2895600" cy="600075"/>
          </a:xfrm>
          <a:prstGeom prst="ellipse">
            <a:avLst/>
          </a:prstGeom>
          <a:solidFill>
            <a:srgbClr val="835E01">
              <a:alpha val="41000"/>
            </a:srgbClr>
          </a:solidFill>
          <a:ln w="19050">
            <a:solidFill>
              <a:schemeClr val="tx1"/>
            </a:solidFill>
          </a:ln>
          <a:effectLst>
            <a:outerShdw blurRad="1143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07" name="Group 306"/>
          <p:cNvGrpSpPr>
            <a:grpSpLocks noChangeAspect="1"/>
          </p:cNvGrpSpPr>
          <p:nvPr/>
        </p:nvGrpSpPr>
        <p:grpSpPr>
          <a:xfrm>
            <a:off x="5202866" y="4518249"/>
            <a:ext cx="233798" cy="1397017"/>
            <a:chOff x="3530469" y="2895600"/>
            <a:chExt cx="414525" cy="2476907"/>
          </a:xfrm>
        </p:grpSpPr>
        <p:cxnSp>
          <p:nvCxnSpPr>
            <p:cNvPr id="308" name="Straight Connector 10"/>
            <p:cNvCxnSpPr/>
            <p:nvPr/>
          </p:nvCxnSpPr>
          <p:spPr bwMode="auto">
            <a:xfrm rot="5400000">
              <a:off x="2299437" y="4133855"/>
              <a:ext cx="2476907" cy="397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83"/>
            <p:cNvGrpSpPr>
              <a:grpSpLocks noChangeAspect="1"/>
            </p:cNvGrpSpPr>
            <p:nvPr/>
          </p:nvGrpSpPr>
          <p:grpSpPr>
            <a:xfrm>
              <a:off x="3652388" y="2971803"/>
              <a:ext cx="285557" cy="192524"/>
              <a:chOff x="1762124" y="1997867"/>
              <a:chExt cx="1142239" cy="770096"/>
            </a:xfrm>
          </p:grpSpPr>
          <p:sp>
            <p:nvSpPr>
              <p:cNvPr id="378" name="Rectangle 85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79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85" name="Group 353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87" name="Freeform 94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Freeform 95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86" name="Straight Connector 93"/>
                <p:cNvCxnSpPr>
                  <a:stCxn id="371" idx="0"/>
                  <a:endCxn id="372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0" name="Freeform 87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Freeform 88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89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Isosceles Triangle 90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Isosceles Triangle 91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0" name="Straight Connector 81"/>
            <p:cNvCxnSpPr/>
            <p:nvPr/>
          </p:nvCxnSpPr>
          <p:spPr>
            <a:xfrm rot="5400000">
              <a:off x="3740894" y="29714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82"/>
            <p:cNvCxnSpPr/>
            <p:nvPr/>
          </p:nvCxnSpPr>
          <p:spPr>
            <a:xfrm rot="5400000">
              <a:off x="3740890" y="31619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83"/>
            <p:cNvCxnSpPr/>
            <p:nvPr/>
          </p:nvCxnSpPr>
          <p:spPr bwMode="auto">
            <a:xfrm flipV="1">
              <a:off x="3544281" y="3188177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46"/>
            <p:cNvCxnSpPr/>
            <p:nvPr/>
          </p:nvCxnSpPr>
          <p:spPr bwMode="auto">
            <a:xfrm flipV="1">
              <a:off x="3540471" y="2948940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4" name="Group 83"/>
            <p:cNvGrpSpPr>
              <a:grpSpLocks noChangeAspect="1"/>
            </p:cNvGrpSpPr>
            <p:nvPr/>
          </p:nvGrpSpPr>
          <p:grpSpPr>
            <a:xfrm>
              <a:off x="3659437" y="3808480"/>
              <a:ext cx="285557" cy="192524"/>
              <a:chOff x="1762124" y="1997867"/>
              <a:chExt cx="1142239" cy="770096"/>
            </a:xfrm>
          </p:grpSpPr>
          <p:sp>
            <p:nvSpPr>
              <p:cNvPr id="367" name="Rectangle 69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68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74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76" name="Freeform 78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Freeform 79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5" name="Straight Connector 77"/>
                <p:cNvCxnSpPr>
                  <a:stCxn id="360" idx="0"/>
                  <a:endCxn id="361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9" name="Freeform 71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Freeform 72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73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Isosceles Triangle 74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Isosceles Triangle 75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5" name="Straight Connector 65"/>
            <p:cNvCxnSpPr/>
            <p:nvPr/>
          </p:nvCxnSpPr>
          <p:spPr>
            <a:xfrm rot="5400000">
              <a:off x="3747943" y="38080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66"/>
            <p:cNvCxnSpPr/>
            <p:nvPr/>
          </p:nvCxnSpPr>
          <p:spPr>
            <a:xfrm rot="5400000">
              <a:off x="3747939" y="39985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67"/>
            <p:cNvCxnSpPr/>
            <p:nvPr/>
          </p:nvCxnSpPr>
          <p:spPr bwMode="auto">
            <a:xfrm flipV="1">
              <a:off x="3551330" y="4024853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68"/>
            <p:cNvCxnSpPr/>
            <p:nvPr/>
          </p:nvCxnSpPr>
          <p:spPr bwMode="auto">
            <a:xfrm flipV="1">
              <a:off x="3547520" y="3785616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83"/>
            <p:cNvGrpSpPr>
              <a:grpSpLocks noChangeAspect="1"/>
            </p:cNvGrpSpPr>
            <p:nvPr/>
          </p:nvGrpSpPr>
          <p:grpSpPr>
            <a:xfrm>
              <a:off x="3650006" y="4344928"/>
              <a:ext cx="285557" cy="192524"/>
              <a:chOff x="1762124" y="1997867"/>
              <a:chExt cx="1142239" cy="770096"/>
            </a:xfrm>
          </p:grpSpPr>
          <p:sp>
            <p:nvSpPr>
              <p:cNvPr id="356" name="Rectangle 53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57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63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65" name="Freeform 62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Freeform 63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64" name="Straight Connector 61"/>
                <p:cNvCxnSpPr>
                  <a:stCxn id="349" idx="0"/>
                  <a:endCxn id="350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8" name="Freeform 55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56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57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Isosceles Triangle 58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Isosceles Triangle 59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0" name="Straight Connector 49"/>
            <p:cNvCxnSpPr/>
            <p:nvPr/>
          </p:nvCxnSpPr>
          <p:spPr>
            <a:xfrm rot="5400000">
              <a:off x="3738512" y="43445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50"/>
            <p:cNvCxnSpPr/>
            <p:nvPr/>
          </p:nvCxnSpPr>
          <p:spPr>
            <a:xfrm rot="5400000">
              <a:off x="3738508" y="45350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51"/>
            <p:cNvCxnSpPr/>
            <p:nvPr/>
          </p:nvCxnSpPr>
          <p:spPr bwMode="auto">
            <a:xfrm flipV="1">
              <a:off x="3541899" y="456130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52"/>
            <p:cNvCxnSpPr/>
            <p:nvPr/>
          </p:nvCxnSpPr>
          <p:spPr bwMode="auto">
            <a:xfrm flipV="1">
              <a:off x="3538089" y="432206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" name="Group 83"/>
            <p:cNvGrpSpPr>
              <a:grpSpLocks noChangeAspect="1"/>
            </p:cNvGrpSpPr>
            <p:nvPr/>
          </p:nvGrpSpPr>
          <p:grpSpPr>
            <a:xfrm>
              <a:off x="3650006" y="4832608"/>
              <a:ext cx="285557" cy="192524"/>
              <a:chOff x="1762124" y="1997867"/>
              <a:chExt cx="1142239" cy="770096"/>
            </a:xfrm>
          </p:grpSpPr>
          <p:sp>
            <p:nvSpPr>
              <p:cNvPr id="345" name="Rectangle 37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46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52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54" name="Freeform 46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Freeform 47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53" name="Straight Connector 45"/>
                <p:cNvCxnSpPr>
                  <a:stCxn id="338" idx="0"/>
                  <a:endCxn id="339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7" name="Freeform 39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40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41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Isosceles Triangle 42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Isosceles Triangle 43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5" name="Straight Connector 33"/>
            <p:cNvCxnSpPr/>
            <p:nvPr/>
          </p:nvCxnSpPr>
          <p:spPr>
            <a:xfrm rot="5400000">
              <a:off x="3738512" y="48322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4"/>
            <p:cNvCxnSpPr/>
            <p:nvPr/>
          </p:nvCxnSpPr>
          <p:spPr>
            <a:xfrm rot="5400000">
              <a:off x="3738508" y="50227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5"/>
            <p:cNvCxnSpPr/>
            <p:nvPr/>
          </p:nvCxnSpPr>
          <p:spPr bwMode="auto">
            <a:xfrm flipV="1">
              <a:off x="3541899" y="50489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6"/>
            <p:cNvCxnSpPr/>
            <p:nvPr/>
          </p:nvCxnSpPr>
          <p:spPr bwMode="auto">
            <a:xfrm flipV="1">
              <a:off x="3538089" y="48097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9" name="Group 83"/>
            <p:cNvGrpSpPr>
              <a:grpSpLocks noChangeAspect="1"/>
            </p:cNvGrpSpPr>
            <p:nvPr/>
          </p:nvGrpSpPr>
          <p:grpSpPr>
            <a:xfrm>
              <a:off x="3642386" y="5061208"/>
              <a:ext cx="285557" cy="192524"/>
              <a:chOff x="1762124" y="1997867"/>
              <a:chExt cx="1142239" cy="770096"/>
            </a:xfrm>
          </p:grpSpPr>
          <p:sp>
            <p:nvSpPr>
              <p:cNvPr id="334" name="Rectangle 21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35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41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343" name="Freeform 30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Freeform 31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2" name="Straight Connector 29"/>
                <p:cNvCxnSpPr/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6" name="Freeform 23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24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25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Isosceles Triangle 26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Isosceles Triangle 27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0" name="Straight Connector 17"/>
            <p:cNvCxnSpPr/>
            <p:nvPr/>
          </p:nvCxnSpPr>
          <p:spPr>
            <a:xfrm rot="5400000">
              <a:off x="3730892" y="50608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18"/>
            <p:cNvCxnSpPr/>
            <p:nvPr/>
          </p:nvCxnSpPr>
          <p:spPr>
            <a:xfrm rot="5400000">
              <a:off x="3730888" y="52513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19"/>
            <p:cNvCxnSpPr/>
            <p:nvPr/>
          </p:nvCxnSpPr>
          <p:spPr bwMode="auto">
            <a:xfrm flipV="1">
              <a:off x="3534279" y="52775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20"/>
            <p:cNvCxnSpPr/>
            <p:nvPr/>
          </p:nvCxnSpPr>
          <p:spPr bwMode="auto">
            <a:xfrm flipV="1">
              <a:off x="3530469" y="50383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0" name="Straight Connector 389"/>
          <p:cNvCxnSpPr/>
          <p:nvPr/>
        </p:nvCxnSpPr>
        <p:spPr>
          <a:xfrm>
            <a:off x="3276600" y="4137249"/>
            <a:ext cx="1905000" cy="17526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5400000" flipH="1" flipV="1">
            <a:off x="2590800" y="2918049"/>
            <a:ext cx="3810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flipV="1">
            <a:off x="2631563" y="3222849"/>
            <a:ext cx="416437" cy="1187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rot="5400000" flipH="1" flipV="1">
            <a:off x="2438400" y="2689449"/>
            <a:ext cx="6858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2590800" y="3375249"/>
            <a:ext cx="4572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rot="16200000" flipH="1">
            <a:off x="2590800" y="3451449"/>
            <a:ext cx="3810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rot="5400000">
            <a:off x="5907881" y="4858768"/>
            <a:ext cx="1747838" cy="457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4572000" y="59660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0" name="Oval 219"/>
          <p:cNvSpPr/>
          <p:nvPr/>
        </p:nvSpPr>
        <p:spPr>
          <a:xfrm>
            <a:off x="4876800" y="5661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1" name="Oval 220"/>
          <p:cNvSpPr/>
          <p:nvPr/>
        </p:nvSpPr>
        <p:spPr>
          <a:xfrm>
            <a:off x="4419600" y="57374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2" name="Oval 221"/>
          <p:cNvSpPr/>
          <p:nvPr/>
        </p:nvSpPr>
        <p:spPr>
          <a:xfrm>
            <a:off x="4635585" y="56917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3" name="Oval 222"/>
          <p:cNvSpPr/>
          <p:nvPr/>
        </p:nvSpPr>
        <p:spPr>
          <a:xfrm>
            <a:off x="5473785" y="56917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25" name="Oval 224"/>
          <p:cNvSpPr/>
          <p:nvPr/>
        </p:nvSpPr>
        <p:spPr>
          <a:xfrm>
            <a:off x="5003970" y="56155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6" name="Oval 225"/>
          <p:cNvSpPr/>
          <p:nvPr/>
        </p:nvSpPr>
        <p:spPr>
          <a:xfrm>
            <a:off x="4114800" y="59965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7" name="Oval 226"/>
          <p:cNvSpPr/>
          <p:nvPr/>
        </p:nvSpPr>
        <p:spPr>
          <a:xfrm>
            <a:off x="4876800" y="57374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8" name="Oval 227"/>
          <p:cNvSpPr/>
          <p:nvPr/>
        </p:nvSpPr>
        <p:spPr>
          <a:xfrm>
            <a:off x="5029200" y="58136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9" name="Oval 228"/>
          <p:cNvSpPr/>
          <p:nvPr/>
        </p:nvSpPr>
        <p:spPr>
          <a:xfrm>
            <a:off x="4635585" y="57679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0" name="Oval 229"/>
          <p:cNvSpPr/>
          <p:nvPr/>
        </p:nvSpPr>
        <p:spPr>
          <a:xfrm>
            <a:off x="4787985" y="58441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1" name="Oval 230"/>
          <p:cNvSpPr/>
          <p:nvPr/>
        </p:nvSpPr>
        <p:spPr>
          <a:xfrm>
            <a:off x="5638800" y="5661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2" name="Oval 231"/>
          <p:cNvSpPr/>
          <p:nvPr/>
        </p:nvSpPr>
        <p:spPr>
          <a:xfrm>
            <a:off x="5549985" y="58136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3" name="Oval 232"/>
          <p:cNvSpPr/>
          <p:nvPr/>
        </p:nvSpPr>
        <p:spPr>
          <a:xfrm>
            <a:off x="4114800" y="57679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4" name="Oval 233"/>
          <p:cNvSpPr/>
          <p:nvPr/>
        </p:nvSpPr>
        <p:spPr>
          <a:xfrm>
            <a:off x="5308770" y="58441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5" name="Oval 234"/>
          <p:cNvSpPr/>
          <p:nvPr/>
        </p:nvSpPr>
        <p:spPr>
          <a:xfrm>
            <a:off x="5029200" y="58898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6" name="Oval 235"/>
          <p:cNvSpPr/>
          <p:nvPr/>
        </p:nvSpPr>
        <p:spPr>
          <a:xfrm>
            <a:off x="5181600" y="59660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7" name="Oval 236"/>
          <p:cNvSpPr/>
          <p:nvPr/>
        </p:nvSpPr>
        <p:spPr>
          <a:xfrm>
            <a:off x="4787985" y="59203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8" name="Oval 237"/>
          <p:cNvSpPr/>
          <p:nvPr/>
        </p:nvSpPr>
        <p:spPr>
          <a:xfrm>
            <a:off x="4940385" y="59965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9" name="Oval 238"/>
          <p:cNvSpPr/>
          <p:nvPr/>
        </p:nvSpPr>
        <p:spPr>
          <a:xfrm>
            <a:off x="5549985" y="58898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0" name="Oval 239"/>
          <p:cNvSpPr/>
          <p:nvPr/>
        </p:nvSpPr>
        <p:spPr>
          <a:xfrm>
            <a:off x="5702385" y="59660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1" name="Oval 240"/>
          <p:cNvSpPr/>
          <p:nvPr/>
        </p:nvSpPr>
        <p:spPr>
          <a:xfrm>
            <a:off x="5308770" y="59203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2" name="Oval 241"/>
          <p:cNvSpPr/>
          <p:nvPr/>
        </p:nvSpPr>
        <p:spPr>
          <a:xfrm>
            <a:off x="5461170" y="59965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3" name="Oval 242"/>
          <p:cNvSpPr/>
          <p:nvPr/>
        </p:nvSpPr>
        <p:spPr>
          <a:xfrm>
            <a:off x="5181600" y="6042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4" name="Oval 243"/>
          <p:cNvSpPr/>
          <p:nvPr/>
        </p:nvSpPr>
        <p:spPr>
          <a:xfrm>
            <a:off x="5334000" y="61184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5" name="Oval 244"/>
          <p:cNvSpPr/>
          <p:nvPr/>
        </p:nvSpPr>
        <p:spPr>
          <a:xfrm>
            <a:off x="4940385" y="60727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6" name="Oval 245"/>
          <p:cNvSpPr/>
          <p:nvPr/>
        </p:nvSpPr>
        <p:spPr>
          <a:xfrm>
            <a:off x="5092785" y="61489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7" name="Oval 246"/>
          <p:cNvSpPr/>
          <p:nvPr/>
        </p:nvSpPr>
        <p:spPr>
          <a:xfrm>
            <a:off x="5702385" y="6042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8" name="Oval 247"/>
          <p:cNvSpPr/>
          <p:nvPr/>
        </p:nvSpPr>
        <p:spPr>
          <a:xfrm>
            <a:off x="5854785" y="61184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9" name="Oval 248"/>
          <p:cNvSpPr/>
          <p:nvPr/>
        </p:nvSpPr>
        <p:spPr>
          <a:xfrm>
            <a:off x="5461170" y="60727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0" name="Oval 249"/>
          <p:cNvSpPr/>
          <p:nvPr/>
        </p:nvSpPr>
        <p:spPr>
          <a:xfrm>
            <a:off x="6159585" y="58136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1" name="Oval 250"/>
          <p:cNvSpPr/>
          <p:nvPr/>
        </p:nvSpPr>
        <p:spPr>
          <a:xfrm>
            <a:off x="6172200" y="6042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2" name="Oval 251"/>
          <p:cNvSpPr/>
          <p:nvPr/>
        </p:nvSpPr>
        <p:spPr>
          <a:xfrm>
            <a:off x="6324600" y="59660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3" name="Oval 252"/>
          <p:cNvSpPr/>
          <p:nvPr/>
        </p:nvSpPr>
        <p:spPr>
          <a:xfrm>
            <a:off x="4711785" y="6042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4" name="Oval 253"/>
          <p:cNvSpPr/>
          <p:nvPr/>
        </p:nvSpPr>
        <p:spPr>
          <a:xfrm>
            <a:off x="3886200" y="5859368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5" name="Oval 254"/>
          <p:cNvSpPr/>
          <p:nvPr/>
        </p:nvSpPr>
        <p:spPr>
          <a:xfrm>
            <a:off x="4102185" y="58136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6" name="Oval 255"/>
          <p:cNvSpPr/>
          <p:nvPr/>
        </p:nvSpPr>
        <p:spPr>
          <a:xfrm>
            <a:off x="4419600" y="6042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7" name="Oval 256"/>
          <p:cNvSpPr/>
          <p:nvPr/>
        </p:nvSpPr>
        <p:spPr>
          <a:xfrm>
            <a:off x="4102185" y="58898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8" name="Oval 257"/>
          <p:cNvSpPr/>
          <p:nvPr/>
        </p:nvSpPr>
        <p:spPr>
          <a:xfrm>
            <a:off x="4254585" y="59660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9" name="Oval 258"/>
          <p:cNvSpPr/>
          <p:nvPr/>
        </p:nvSpPr>
        <p:spPr>
          <a:xfrm>
            <a:off x="4406985" y="58136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0" name="Oval 259"/>
          <p:cNvSpPr/>
          <p:nvPr/>
        </p:nvSpPr>
        <p:spPr>
          <a:xfrm>
            <a:off x="4254585" y="60422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1" name="Oval 260"/>
          <p:cNvSpPr/>
          <p:nvPr/>
        </p:nvSpPr>
        <p:spPr>
          <a:xfrm>
            <a:off x="5943600" y="5950811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2" name="Oval 261"/>
          <p:cNvSpPr/>
          <p:nvPr/>
        </p:nvSpPr>
        <p:spPr>
          <a:xfrm>
            <a:off x="6007185" y="5722211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3" name="Oval 262"/>
          <p:cNvSpPr/>
          <p:nvPr/>
        </p:nvSpPr>
        <p:spPr>
          <a:xfrm>
            <a:off x="5715000" y="58136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4" name="Oval 263"/>
          <p:cNvSpPr/>
          <p:nvPr/>
        </p:nvSpPr>
        <p:spPr>
          <a:xfrm>
            <a:off x="5791200" y="5737449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5" name="Oval 264"/>
          <p:cNvSpPr/>
          <p:nvPr/>
        </p:nvSpPr>
        <p:spPr>
          <a:xfrm>
            <a:off x="5930985" y="58441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6" name="Oval 265"/>
          <p:cNvSpPr/>
          <p:nvPr/>
        </p:nvSpPr>
        <p:spPr>
          <a:xfrm>
            <a:off x="6311985" y="57679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7" name="Oval 266"/>
          <p:cNvSpPr/>
          <p:nvPr/>
        </p:nvSpPr>
        <p:spPr>
          <a:xfrm>
            <a:off x="6083385" y="5996530"/>
            <a:ext cx="88815" cy="4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68" name="TextBox 267"/>
          <p:cNvSpPr txBox="1"/>
          <p:nvPr/>
        </p:nvSpPr>
        <p:spPr>
          <a:xfrm>
            <a:off x="914400" y="533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masts placed in the center of circular plot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Right Arrow 269"/>
          <p:cNvSpPr/>
          <p:nvPr/>
        </p:nvSpPr>
        <p:spPr>
          <a:xfrm>
            <a:off x="3276600" y="5638800"/>
            <a:ext cx="457200" cy="152400"/>
          </a:xfrm>
          <a:prstGeom prst="rightArrow">
            <a:avLst/>
          </a:prstGeom>
          <a:solidFill>
            <a:schemeClr val="bg2">
              <a:lumMod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Method - shuttles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184031"/>
            <a:ext cx="7848600" cy="9906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76200">
            <a:extrusionClr>
              <a:schemeClr val="accent1"/>
            </a:extrusionClr>
          </a:sp3d>
        </p:spPr>
        <p:txBody>
          <a:bodyPr vert="horz">
            <a:normAutofit/>
            <a:sp3d extrusionH="6350" prstMaterial="matte"/>
          </a:bodyPr>
          <a:lstStyle/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traps for collecting ammonia,  idea &amp; design developed  in Australia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Leuning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et al., 1985.  Atmos. Environ)</a:t>
            </a:r>
          </a:p>
          <a:p>
            <a:pPr marL="57150" marR="0" lvl="0" indent="-20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1" y="2438399"/>
            <a:ext cx="7639218" cy="3527287"/>
            <a:chOff x="533401" y="2438399"/>
            <a:chExt cx="7639218" cy="3527287"/>
          </a:xfrm>
        </p:grpSpPr>
        <p:pic>
          <p:nvPicPr>
            <p:cNvPr id="11" name="Picture 2" descr="C:\Rick's Folder- version 2\Ammonia losses\Shuttle construction\DSC_0058.JPG"/>
            <p:cNvPicPr>
              <a:picLocks noChangeAspect="1" noChangeArrowheads="1"/>
            </p:cNvPicPr>
            <p:nvPr/>
          </p:nvPicPr>
          <p:blipFill>
            <a:blip r:embed="rId3" cstate="print"/>
            <a:srcRect l="27365" t="11376" r="27365" b="3307"/>
            <a:stretch>
              <a:fillRect/>
            </a:stretch>
          </p:blipFill>
          <p:spPr bwMode="auto">
            <a:xfrm>
              <a:off x="3048000" y="2438400"/>
              <a:ext cx="219456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" name="Down Arrow 11"/>
            <p:cNvSpPr/>
            <p:nvPr/>
          </p:nvSpPr>
          <p:spPr>
            <a:xfrm flipV="1">
              <a:off x="4038600" y="4191000"/>
              <a:ext cx="228600" cy="1143000"/>
            </a:xfrm>
            <a:prstGeom prst="downArrow">
              <a:avLst/>
            </a:prstGeom>
            <a:solidFill>
              <a:srgbClr val="00B05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9400" y="5257800"/>
              <a:ext cx="25996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stainless steel spiral</a:t>
              </a:r>
            </a:p>
            <a:p>
              <a:pPr algn="ctr"/>
              <a:r>
                <a:rPr lang="en-US" sz="2000" b="1" i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coated with oxalic acid</a:t>
              </a:r>
              <a:endParaRPr lang="en-US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14" name="Picture 1" descr="G:\DCIM\102NCD70\DSC_0128.JPG"/>
            <p:cNvPicPr>
              <a:picLocks noChangeAspect="1" noChangeArrowheads="1"/>
            </p:cNvPicPr>
            <p:nvPr/>
          </p:nvPicPr>
          <p:blipFill>
            <a:blip r:embed="rId4" cstate="print"/>
            <a:srcRect l="16278" r="18610"/>
            <a:stretch>
              <a:fillRect/>
            </a:stretch>
          </p:blipFill>
          <p:spPr bwMode="auto">
            <a:xfrm>
              <a:off x="5486400" y="2438399"/>
              <a:ext cx="2686219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5" name="Picture 14" descr="DSC_0054.JPG"/>
            <p:cNvPicPr>
              <a:picLocks noChangeAspect="1"/>
            </p:cNvPicPr>
            <p:nvPr/>
          </p:nvPicPr>
          <p:blipFill>
            <a:blip r:embed="rId5" cstate="print"/>
            <a:srcRect l="36667" t="29947" r="39167" b="26187"/>
            <a:stretch>
              <a:fillRect/>
            </a:stretch>
          </p:blipFill>
          <p:spPr>
            <a:xfrm>
              <a:off x="533401" y="2438400"/>
              <a:ext cx="2272937" cy="2743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95400" y="5410200"/>
              <a:ext cx="7112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front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24600" y="5334000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back</a:t>
              </a:r>
              <a:endParaRPr lang="en-US" sz="2000" dirty="0"/>
            </a:p>
          </p:txBody>
        </p:sp>
      </p:grpSp>
      <p:grpSp>
        <p:nvGrpSpPr>
          <p:cNvPr id="18" name="Group 83"/>
          <p:cNvGrpSpPr>
            <a:grpSpLocks noChangeAspect="1"/>
          </p:cNvGrpSpPr>
          <p:nvPr/>
        </p:nvGrpSpPr>
        <p:grpSpPr>
          <a:xfrm>
            <a:off x="7162800" y="111370"/>
            <a:ext cx="1423354" cy="1100140"/>
            <a:chOff x="1762124" y="1997867"/>
            <a:chExt cx="1142239" cy="770096"/>
          </a:xfrm>
        </p:grpSpPr>
        <p:sp>
          <p:nvSpPr>
            <p:cNvPr id="19" name="Rectangle 84"/>
            <p:cNvSpPr/>
            <p:nvPr/>
          </p:nvSpPr>
          <p:spPr bwMode="auto">
            <a:xfrm flipH="1">
              <a:off x="1969293" y="2228852"/>
              <a:ext cx="685800" cy="3017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0" name="Group 85"/>
            <p:cNvGrpSpPr/>
            <p:nvPr/>
          </p:nvGrpSpPr>
          <p:grpSpPr>
            <a:xfrm rot="5400000">
              <a:off x="2634615" y="2261235"/>
              <a:ext cx="292608" cy="246888"/>
              <a:chOff x="1797844" y="1271588"/>
              <a:chExt cx="331001" cy="245270"/>
            </a:xfrm>
          </p:grpSpPr>
          <p:grpSp>
            <p:nvGrpSpPr>
              <p:cNvPr id="26" name="Group 79"/>
              <p:cNvGrpSpPr/>
              <p:nvPr/>
            </p:nvGrpSpPr>
            <p:grpSpPr>
              <a:xfrm>
                <a:off x="1797844" y="1271588"/>
                <a:ext cx="331001" cy="245270"/>
                <a:chOff x="1797844" y="1271588"/>
                <a:chExt cx="331001" cy="245270"/>
              </a:xfrm>
            </p:grpSpPr>
            <p:sp>
              <p:nvSpPr>
                <p:cNvPr id="28" name="Freeform 95"/>
                <p:cNvSpPr/>
                <p:nvPr/>
              </p:nvSpPr>
              <p:spPr>
                <a:xfrm>
                  <a:off x="1797844" y="1271588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flipH="1">
                  <a:off x="1985970" y="1271590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" name="Straight Connector 26"/>
              <p:cNvCxnSpPr>
                <a:endCxn id="29" idx="0"/>
              </p:cNvCxnSpPr>
              <p:nvPr/>
            </p:nvCxnSpPr>
            <p:spPr>
              <a:xfrm>
                <a:off x="1797844" y="1516856"/>
                <a:ext cx="331001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>
              <a:spLocks/>
            </p:cNvSpPr>
            <p:nvPr/>
          </p:nvSpPr>
          <p:spPr>
            <a:xfrm>
              <a:off x="1778799" y="19978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>
            <a:xfrm flipV="1">
              <a:off x="1778799" y="25312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88"/>
            <p:cNvSpPr>
              <a:spLocks noChangeAspect="1"/>
            </p:cNvSpPr>
            <p:nvPr/>
          </p:nvSpPr>
          <p:spPr>
            <a:xfrm>
              <a:off x="1762124" y="2245515"/>
              <a:ext cx="205740" cy="27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245523" y="2155037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flipV="1">
              <a:off x="2245515" y="2533624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064.JPG"/>
          <p:cNvPicPr>
            <a:picLocks noChangeAspect="1"/>
          </p:cNvPicPr>
          <p:nvPr/>
        </p:nvPicPr>
        <p:blipFill>
          <a:blip r:embed="rId3" cstate="print"/>
          <a:srcRect t="11217" r="5971" b="8018"/>
          <a:stretch>
            <a:fillRect/>
          </a:stretch>
        </p:blipFill>
        <p:spPr>
          <a:xfrm>
            <a:off x="1219200" y="2133600"/>
            <a:ext cx="6610350" cy="37773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ight Arrow 7"/>
          <p:cNvSpPr>
            <a:spLocks noChangeAspect="1"/>
          </p:cNvSpPr>
          <p:nvPr/>
        </p:nvSpPr>
        <p:spPr>
          <a:xfrm>
            <a:off x="1433246" y="3587394"/>
            <a:ext cx="1129047" cy="677428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Methods - shuttles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184031"/>
            <a:ext cx="7848600" cy="9906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76200">
            <a:extrusionClr>
              <a:schemeClr val="accent1"/>
            </a:extrusionClr>
          </a:sp3d>
        </p:spPr>
        <p:txBody>
          <a:bodyPr vert="horz">
            <a:normAutofit/>
            <a:sp3d extrusionH="6350" prstMaterial="matte"/>
          </a:bodyPr>
          <a:lstStyle/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traps for collecting ammonia,  idea &amp; design developed  in Australia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Leuning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et al., 1985.  Atmos. Environ)</a:t>
            </a:r>
          </a:p>
          <a:p>
            <a:pPr marL="57150" marR="0" lvl="0" indent="-20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8831" y="3710354"/>
            <a:ext cx="797169" cy="40444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prstMaterial="dkEdge"/>
          </a:bodyPr>
          <a:lstStyle/>
          <a:p>
            <a:r>
              <a:rPr lang="en-US" sz="2000" b="1" dirty="0" smtClean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en-US" sz="2000" b="1" baseline="-25000" dirty="0" smtClean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3(g)</a:t>
            </a:r>
            <a:endParaRPr lang="en-US" sz="2000" b="1" dirty="0">
              <a:ln w="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019800"/>
            <a:ext cx="4254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 on pivot &amp; face into wind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2445E-6 L 0.5625 -0.003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7882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Spent shuttles exchanged with recharged shuttles every week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Method-continuous measurement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61875" y="2743200"/>
            <a:ext cx="414525" cy="2476907"/>
            <a:chOff x="3530469" y="2895600"/>
            <a:chExt cx="414525" cy="2476907"/>
          </a:xfrm>
        </p:grpSpPr>
        <p:cxnSp>
          <p:nvCxnSpPr>
            <p:cNvPr id="6" name="Straight Connector 10"/>
            <p:cNvCxnSpPr/>
            <p:nvPr/>
          </p:nvCxnSpPr>
          <p:spPr bwMode="auto">
            <a:xfrm rot="5400000">
              <a:off x="2299437" y="4133855"/>
              <a:ext cx="2476907" cy="397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83"/>
            <p:cNvGrpSpPr>
              <a:grpSpLocks noChangeAspect="1"/>
            </p:cNvGrpSpPr>
            <p:nvPr/>
          </p:nvGrpSpPr>
          <p:grpSpPr>
            <a:xfrm>
              <a:off x="3652388" y="2971803"/>
              <a:ext cx="285557" cy="192524"/>
              <a:chOff x="1762124" y="1997867"/>
              <a:chExt cx="1142239" cy="770096"/>
            </a:xfrm>
          </p:grpSpPr>
          <p:sp>
            <p:nvSpPr>
              <p:cNvPr id="76" name="Rectangle 85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77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83" name="Group 353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85" name="Freeform 94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95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4" name="Straight Connector 93"/>
                <p:cNvCxnSpPr>
                  <a:stCxn id="69" idx="0"/>
                  <a:endCxn id="70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Freeform 87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88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89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90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91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81"/>
            <p:cNvCxnSpPr/>
            <p:nvPr/>
          </p:nvCxnSpPr>
          <p:spPr>
            <a:xfrm rot="5400000">
              <a:off x="3740894" y="29714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2"/>
            <p:cNvCxnSpPr/>
            <p:nvPr/>
          </p:nvCxnSpPr>
          <p:spPr>
            <a:xfrm rot="5400000">
              <a:off x="3740890" y="3161903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3"/>
            <p:cNvCxnSpPr/>
            <p:nvPr/>
          </p:nvCxnSpPr>
          <p:spPr bwMode="auto">
            <a:xfrm flipV="1">
              <a:off x="3544281" y="3188177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6"/>
            <p:cNvCxnSpPr/>
            <p:nvPr/>
          </p:nvCxnSpPr>
          <p:spPr bwMode="auto">
            <a:xfrm flipV="1">
              <a:off x="3540471" y="2948940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83"/>
            <p:cNvGrpSpPr>
              <a:grpSpLocks noChangeAspect="1"/>
            </p:cNvGrpSpPr>
            <p:nvPr/>
          </p:nvGrpSpPr>
          <p:grpSpPr>
            <a:xfrm>
              <a:off x="3659437" y="3808480"/>
              <a:ext cx="285557" cy="192524"/>
              <a:chOff x="1762124" y="1997867"/>
              <a:chExt cx="1142239" cy="770096"/>
            </a:xfrm>
          </p:grpSpPr>
          <p:sp>
            <p:nvSpPr>
              <p:cNvPr id="65" name="Rectangle 69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66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72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74" name="Freeform 78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 79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3" name="Straight Connector 77"/>
                <p:cNvCxnSpPr>
                  <a:stCxn id="58" idx="0"/>
                  <a:endCxn id="59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Freeform 71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72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73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74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5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65"/>
            <p:cNvCxnSpPr/>
            <p:nvPr/>
          </p:nvCxnSpPr>
          <p:spPr>
            <a:xfrm rot="5400000">
              <a:off x="3747943" y="38080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>
            <a:xfrm rot="5400000">
              <a:off x="3747939" y="3998579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auto">
            <a:xfrm flipV="1">
              <a:off x="3551330" y="4024853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auto">
            <a:xfrm flipV="1">
              <a:off x="3547520" y="3785616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83"/>
            <p:cNvGrpSpPr>
              <a:grpSpLocks noChangeAspect="1"/>
            </p:cNvGrpSpPr>
            <p:nvPr/>
          </p:nvGrpSpPr>
          <p:grpSpPr>
            <a:xfrm>
              <a:off x="3650006" y="4344928"/>
              <a:ext cx="285557" cy="192524"/>
              <a:chOff x="1762124" y="1997867"/>
              <a:chExt cx="1142239" cy="770096"/>
            </a:xfrm>
          </p:grpSpPr>
          <p:sp>
            <p:nvSpPr>
              <p:cNvPr id="54" name="Rectangle 53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55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61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2" name="Straight Connector 61"/>
                <p:cNvCxnSpPr>
                  <a:stCxn id="47" idx="0"/>
                  <a:endCxn id="48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Freeform 55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49"/>
            <p:cNvCxnSpPr/>
            <p:nvPr/>
          </p:nvCxnSpPr>
          <p:spPr>
            <a:xfrm rot="5400000">
              <a:off x="3738512" y="43445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/>
            <p:cNvCxnSpPr/>
            <p:nvPr/>
          </p:nvCxnSpPr>
          <p:spPr>
            <a:xfrm rot="5400000">
              <a:off x="3738508" y="453502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/>
            <p:cNvCxnSpPr/>
            <p:nvPr/>
          </p:nvCxnSpPr>
          <p:spPr bwMode="auto">
            <a:xfrm flipV="1">
              <a:off x="3541899" y="456130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/>
            <p:cNvCxnSpPr/>
            <p:nvPr/>
          </p:nvCxnSpPr>
          <p:spPr bwMode="auto">
            <a:xfrm flipV="1">
              <a:off x="3538089" y="432206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83"/>
            <p:cNvGrpSpPr>
              <a:grpSpLocks noChangeAspect="1"/>
            </p:cNvGrpSpPr>
            <p:nvPr/>
          </p:nvGrpSpPr>
          <p:grpSpPr>
            <a:xfrm>
              <a:off x="3650006" y="4832608"/>
              <a:ext cx="285557" cy="192524"/>
              <a:chOff x="1762124" y="1997867"/>
              <a:chExt cx="1142239" cy="770096"/>
            </a:xfrm>
          </p:grpSpPr>
          <p:sp>
            <p:nvSpPr>
              <p:cNvPr id="43" name="Rectangle 37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4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50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52" name="Freeform 46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Freeform 47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1" name="Straight Connector 45"/>
                <p:cNvCxnSpPr>
                  <a:stCxn id="36" idx="0"/>
                  <a:endCxn id="37" idx="0"/>
                </p:cNvCxnSpPr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Freeform 39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1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2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3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33"/>
            <p:cNvCxnSpPr/>
            <p:nvPr/>
          </p:nvCxnSpPr>
          <p:spPr>
            <a:xfrm rot="5400000">
              <a:off x="3738512" y="48322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/>
            <p:cNvCxnSpPr/>
            <p:nvPr/>
          </p:nvCxnSpPr>
          <p:spPr>
            <a:xfrm rot="5400000">
              <a:off x="3738508" y="50227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5"/>
            <p:cNvCxnSpPr/>
            <p:nvPr/>
          </p:nvCxnSpPr>
          <p:spPr bwMode="auto">
            <a:xfrm flipV="1">
              <a:off x="3541899" y="50489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6"/>
            <p:cNvCxnSpPr/>
            <p:nvPr/>
          </p:nvCxnSpPr>
          <p:spPr bwMode="auto">
            <a:xfrm flipV="1">
              <a:off x="3538089" y="48097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83"/>
            <p:cNvGrpSpPr>
              <a:grpSpLocks noChangeAspect="1"/>
            </p:cNvGrpSpPr>
            <p:nvPr/>
          </p:nvGrpSpPr>
          <p:grpSpPr>
            <a:xfrm>
              <a:off x="3642386" y="5061208"/>
              <a:ext cx="285557" cy="192524"/>
              <a:chOff x="1762124" y="1997867"/>
              <a:chExt cx="1142239" cy="770096"/>
            </a:xfrm>
          </p:grpSpPr>
          <p:sp>
            <p:nvSpPr>
              <p:cNvPr id="32" name="Rectangle 21"/>
              <p:cNvSpPr/>
              <p:nvPr/>
            </p:nvSpPr>
            <p:spPr bwMode="auto">
              <a:xfrm flipH="1">
                <a:off x="1969293" y="2228852"/>
                <a:ext cx="685800" cy="301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3" name="Group 85"/>
              <p:cNvGrpSpPr/>
              <p:nvPr/>
            </p:nvGrpSpPr>
            <p:grpSpPr>
              <a:xfrm rot="5400000">
                <a:off x="2634615" y="2261235"/>
                <a:ext cx="292608" cy="246888"/>
                <a:chOff x="1797844" y="1271588"/>
                <a:chExt cx="331001" cy="245270"/>
              </a:xfrm>
            </p:grpSpPr>
            <p:grpSp>
              <p:nvGrpSpPr>
                <p:cNvPr id="39" name="Group 79"/>
                <p:cNvGrpSpPr/>
                <p:nvPr/>
              </p:nvGrpSpPr>
              <p:grpSpPr>
                <a:xfrm>
                  <a:off x="1797844" y="1271588"/>
                  <a:ext cx="331001" cy="245270"/>
                  <a:chOff x="1797844" y="1271588"/>
                  <a:chExt cx="331001" cy="245270"/>
                </a:xfrm>
              </p:grpSpPr>
              <p:sp>
                <p:nvSpPr>
                  <p:cNvPr id="41" name="Freeform 30"/>
                  <p:cNvSpPr/>
                  <p:nvPr/>
                </p:nvSpPr>
                <p:spPr>
                  <a:xfrm>
                    <a:off x="1797844" y="1271588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Freeform 31"/>
                  <p:cNvSpPr/>
                  <p:nvPr/>
                </p:nvSpPr>
                <p:spPr>
                  <a:xfrm flipH="1">
                    <a:off x="1985970" y="1271590"/>
                    <a:ext cx="142875" cy="245268"/>
                  </a:xfrm>
                  <a:custGeom>
                    <a:avLst/>
                    <a:gdLst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321468 h 321468"/>
                      <a:gd name="connsiteX1" fmla="*/ 0 w 142875"/>
                      <a:gd name="connsiteY1" fmla="*/ 211931 h 321468"/>
                      <a:gd name="connsiteX2" fmla="*/ 140494 w 142875"/>
                      <a:gd name="connsiteY2" fmla="*/ 100012 h 321468"/>
                      <a:gd name="connsiteX3" fmla="*/ 142875 w 142875"/>
                      <a:gd name="connsiteY3" fmla="*/ 0 h 321468"/>
                      <a:gd name="connsiteX4" fmla="*/ 142875 w 142875"/>
                      <a:gd name="connsiteY4" fmla="*/ 0 h 3214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  <a:gd name="connsiteX0" fmla="*/ 0 w 142875"/>
                      <a:gd name="connsiteY0" fmla="*/ 245268 h 245268"/>
                      <a:gd name="connsiteX1" fmla="*/ 0 w 142875"/>
                      <a:gd name="connsiteY1" fmla="*/ 211931 h 245268"/>
                      <a:gd name="connsiteX2" fmla="*/ 140494 w 142875"/>
                      <a:gd name="connsiteY2" fmla="*/ 100012 h 245268"/>
                      <a:gd name="connsiteX3" fmla="*/ 142875 w 142875"/>
                      <a:gd name="connsiteY3" fmla="*/ 0 h 245268"/>
                      <a:gd name="connsiteX4" fmla="*/ 142875 w 142875"/>
                      <a:gd name="connsiteY4" fmla="*/ 0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245268">
                        <a:moveTo>
                          <a:pt x="0" y="245268"/>
                        </a:moveTo>
                        <a:lnTo>
                          <a:pt x="0" y="211931"/>
                        </a:lnTo>
                        <a:lnTo>
                          <a:pt x="140494" y="100012"/>
                        </a:lnTo>
                        <a:cubicBezTo>
                          <a:pt x="141288" y="66675"/>
                          <a:pt x="142081" y="33337"/>
                          <a:pt x="142875" y="0"/>
                        </a:cubicBezTo>
                        <a:lnTo>
                          <a:pt x="142875" y="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" name="Straight Connector 29"/>
                <p:cNvCxnSpPr/>
                <p:nvPr/>
              </p:nvCxnSpPr>
              <p:spPr>
                <a:xfrm>
                  <a:off x="1797844" y="1516856"/>
                  <a:ext cx="331001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Freeform 23"/>
              <p:cNvSpPr>
                <a:spLocks/>
              </p:cNvSpPr>
              <p:nvPr/>
            </p:nvSpPr>
            <p:spPr>
              <a:xfrm>
                <a:off x="1778799" y="19978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>
              <a:xfrm flipV="1">
                <a:off x="1778799" y="2531267"/>
                <a:ext cx="411480" cy="236696"/>
              </a:xfrm>
              <a:custGeom>
                <a:avLst/>
                <a:gdLst>
                  <a:gd name="connsiteX0" fmla="*/ 473868 w 1964531"/>
                  <a:gd name="connsiteY0" fmla="*/ 1183481 h 1183481"/>
                  <a:gd name="connsiteX1" fmla="*/ 0 w 1964531"/>
                  <a:gd name="connsiteY1" fmla="*/ 1176337 h 1183481"/>
                  <a:gd name="connsiteX2" fmla="*/ 16668 w 1964531"/>
                  <a:gd name="connsiteY2" fmla="*/ 14287 h 1183481"/>
                  <a:gd name="connsiteX3" fmla="*/ 50006 w 1964531"/>
                  <a:gd name="connsiteY3" fmla="*/ 0 h 1183481"/>
                  <a:gd name="connsiteX4" fmla="*/ 1397793 w 1964531"/>
                  <a:gd name="connsiteY4" fmla="*/ 280987 h 1183481"/>
                  <a:gd name="connsiteX5" fmla="*/ 1466850 w 1964531"/>
                  <a:gd name="connsiteY5" fmla="*/ 319087 h 1183481"/>
                  <a:gd name="connsiteX6" fmla="*/ 1964531 w 1964531"/>
                  <a:gd name="connsiteY6" fmla="*/ 1131093 h 1183481"/>
                  <a:gd name="connsiteX7" fmla="*/ 466725 w 1964531"/>
                  <a:gd name="connsiteY7" fmla="*/ 1104900 h 1183481"/>
                  <a:gd name="connsiteX8" fmla="*/ 473868 w 1964531"/>
                  <a:gd name="connsiteY8" fmla="*/ 1183481 h 118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4531" h="1183481">
                    <a:moveTo>
                      <a:pt x="473868" y="1183481"/>
                    </a:moveTo>
                    <a:lnTo>
                      <a:pt x="0" y="1176337"/>
                    </a:lnTo>
                    <a:lnTo>
                      <a:pt x="16668" y="14287"/>
                    </a:lnTo>
                    <a:lnTo>
                      <a:pt x="50006" y="0"/>
                    </a:lnTo>
                    <a:lnTo>
                      <a:pt x="1397793" y="280987"/>
                    </a:lnTo>
                    <a:lnTo>
                      <a:pt x="1466850" y="319087"/>
                    </a:lnTo>
                    <a:lnTo>
                      <a:pt x="1964531" y="1131093"/>
                    </a:lnTo>
                    <a:lnTo>
                      <a:pt x="466725" y="1104900"/>
                    </a:lnTo>
                    <a:lnTo>
                      <a:pt x="473868" y="11834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25"/>
              <p:cNvSpPr>
                <a:spLocks noChangeAspect="1"/>
              </p:cNvSpPr>
              <p:nvPr/>
            </p:nvSpPr>
            <p:spPr>
              <a:xfrm>
                <a:off x="1762124" y="2245515"/>
                <a:ext cx="20574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26"/>
              <p:cNvSpPr/>
              <p:nvPr/>
            </p:nvSpPr>
            <p:spPr>
              <a:xfrm>
                <a:off x="2245523" y="2155037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27"/>
              <p:cNvSpPr/>
              <p:nvPr/>
            </p:nvSpPr>
            <p:spPr>
              <a:xfrm flipV="1">
                <a:off x="2245515" y="2533624"/>
                <a:ext cx="45719" cy="762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17"/>
            <p:cNvCxnSpPr/>
            <p:nvPr/>
          </p:nvCxnSpPr>
          <p:spPr>
            <a:xfrm rot="5400000">
              <a:off x="3730892" y="50608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8"/>
            <p:cNvCxnSpPr/>
            <p:nvPr/>
          </p:nvCxnSpPr>
          <p:spPr>
            <a:xfrm rot="5400000">
              <a:off x="3730888" y="5251307"/>
              <a:ext cx="76200" cy="794"/>
            </a:xfrm>
            <a:prstGeom prst="line">
              <a:avLst/>
            </a:prstGeom>
            <a:ln w="222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9"/>
            <p:cNvCxnSpPr/>
            <p:nvPr/>
          </p:nvCxnSpPr>
          <p:spPr bwMode="auto">
            <a:xfrm flipV="1">
              <a:off x="3534279" y="5277581"/>
              <a:ext cx="264319" cy="79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0"/>
            <p:cNvCxnSpPr/>
            <p:nvPr/>
          </p:nvCxnSpPr>
          <p:spPr bwMode="auto">
            <a:xfrm flipV="1">
              <a:off x="3530469" y="5038344"/>
              <a:ext cx="264319" cy="555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>
            <a:off x="609600" y="5257800"/>
            <a:ext cx="1600200" cy="0"/>
          </a:xfrm>
          <a:prstGeom prst="line">
            <a:avLst/>
          </a:prstGeom>
          <a:ln w="539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3"/>
          <p:cNvGrpSpPr>
            <a:grpSpLocks noChangeAspect="1"/>
          </p:cNvGrpSpPr>
          <p:nvPr/>
        </p:nvGrpSpPr>
        <p:grpSpPr>
          <a:xfrm>
            <a:off x="2743200" y="2971800"/>
            <a:ext cx="427005" cy="330042"/>
            <a:chOff x="1762124" y="1997867"/>
            <a:chExt cx="1142239" cy="770096"/>
          </a:xfrm>
        </p:grpSpPr>
        <p:sp>
          <p:nvSpPr>
            <p:cNvPr id="90" name="Rectangle 84"/>
            <p:cNvSpPr/>
            <p:nvPr/>
          </p:nvSpPr>
          <p:spPr bwMode="auto">
            <a:xfrm flipH="1">
              <a:off x="1969293" y="2228852"/>
              <a:ext cx="685800" cy="30175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91" name="Group 85"/>
            <p:cNvGrpSpPr/>
            <p:nvPr/>
          </p:nvGrpSpPr>
          <p:grpSpPr>
            <a:xfrm rot="5400000">
              <a:off x="2634615" y="2261235"/>
              <a:ext cx="292608" cy="246888"/>
              <a:chOff x="1797844" y="1271588"/>
              <a:chExt cx="331001" cy="245270"/>
            </a:xfrm>
          </p:grpSpPr>
          <p:grpSp>
            <p:nvGrpSpPr>
              <p:cNvPr id="97" name="Group 79"/>
              <p:cNvGrpSpPr/>
              <p:nvPr/>
            </p:nvGrpSpPr>
            <p:grpSpPr>
              <a:xfrm>
                <a:off x="1797844" y="1271588"/>
                <a:ext cx="331001" cy="245270"/>
                <a:chOff x="1797844" y="1271588"/>
                <a:chExt cx="331001" cy="245270"/>
              </a:xfrm>
            </p:grpSpPr>
            <p:sp>
              <p:nvSpPr>
                <p:cNvPr id="99" name="Freeform 95"/>
                <p:cNvSpPr/>
                <p:nvPr/>
              </p:nvSpPr>
              <p:spPr>
                <a:xfrm>
                  <a:off x="1797844" y="1271588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 flipH="1">
                  <a:off x="1985970" y="1271590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8" name="Straight Connector 97"/>
              <p:cNvCxnSpPr>
                <a:endCxn id="100" idx="0"/>
              </p:cNvCxnSpPr>
              <p:nvPr/>
            </p:nvCxnSpPr>
            <p:spPr>
              <a:xfrm>
                <a:off x="1797844" y="1516856"/>
                <a:ext cx="331001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Freeform 91"/>
            <p:cNvSpPr>
              <a:spLocks/>
            </p:cNvSpPr>
            <p:nvPr/>
          </p:nvSpPr>
          <p:spPr>
            <a:xfrm>
              <a:off x="1778799" y="19978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>
            <a:xfrm flipV="1">
              <a:off x="1778799" y="25312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/>
            <p:cNvSpPr>
              <a:spLocks noChangeAspect="1"/>
            </p:cNvSpPr>
            <p:nvPr/>
          </p:nvSpPr>
          <p:spPr>
            <a:xfrm>
              <a:off x="1762124" y="2245515"/>
              <a:ext cx="205740" cy="27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/>
          </p:nvSpPr>
          <p:spPr>
            <a:xfrm>
              <a:off x="2245523" y="2155037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/>
          </p:nvSpPr>
          <p:spPr>
            <a:xfrm flipV="1">
              <a:off x="2245515" y="2533624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8" name="Straight Arrow Connector 197"/>
          <p:cNvCxnSpPr/>
          <p:nvPr/>
        </p:nvCxnSpPr>
        <p:spPr>
          <a:xfrm rot="10800000">
            <a:off x="1905000" y="4038600"/>
            <a:ext cx="609600" cy="0"/>
          </a:xfrm>
          <a:prstGeom prst="straightConnector1">
            <a:avLst/>
          </a:prstGeom>
          <a:ln w="444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199" descr="DSC_0027.JPG"/>
          <p:cNvPicPr>
            <a:picLocks noChangeAspect="1"/>
          </p:cNvPicPr>
          <p:nvPr/>
        </p:nvPicPr>
        <p:blipFill>
          <a:blip r:embed="rId3" cstate="print"/>
          <a:srcRect l="24799" t="22793" r="29737" b="540"/>
          <a:stretch>
            <a:fillRect/>
          </a:stretch>
        </p:blipFill>
        <p:spPr>
          <a:xfrm>
            <a:off x="4419600" y="2133600"/>
            <a:ext cx="3581400" cy="4015509"/>
          </a:xfrm>
          <a:prstGeom prst="rect">
            <a:avLst/>
          </a:prstGeom>
          <a:ln w="15875">
            <a:solidFill>
              <a:schemeClr val="bg2">
                <a:lumMod val="25000"/>
              </a:schemeClr>
            </a:solidFill>
          </a:ln>
        </p:spPr>
      </p:pic>
      <p:grpSp>
        <p:nvGrpSpPr>
          <p:cNvPr id="202" name="Group 83"/>
          <p:cNvGrpSpPr>
            <a:grpSpLocks noChangeAspect="1"/>
          </p:cNvGrpSpPr>
          <p:nvPr/>
        </p:nvGrpSpPr>
        <p:grpSpPr>
          <a:xfrm>
            <a:off x="2743200" y="4267200"/>
            <a:ext cx="427005" cy="330042"/>
            <a:chOff x="1762124" y="1997867"/>
            <a:chExt cx="1142239" cy="770096"/>
          </a:xfrm>
        </p:grpSpPr>
        <p:sp>
          <p:nvSpPr>
            <p:cNvPr id="203" name="Rectangle 84"/>
            <p:cNvSpPr/>
            <p:nvPr/>
          </p:nvSpPr>
          <p:spPr bwMode="auto">
            <a:xfrm flipH="1">
              <a:off x="1969293" y="2228852"/>
              <a:ext cx="685800" cy="30175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04" name="Group 85"/>
            <p:cNvGrpSpPr/>
            <p:nvPr/>
          </p:nvGrpSpPr>
          <p:grpSpPr>
            <a:xfrm rot="5400000">
              <a:off x="2634615" y="2261235"/>
              <a:ext cx="292608" cy="246888"/>
              <a:chOff x="1797844" y="1271588"/>
              <a:chExt cx="331001" cy="245270"/>
            </a:xfrm>
          </p:grpSpPr>
          <p:grpSp>
            <p:nvGrpSpPr>
              <p:cNvPr id="210" name="Group 79"/>
              <p:cNvGrpSpPr/>
              <p:nvPr/>
            </p:nvGrpSpPr>
            <p:grpSpPr>
              <a:xfrm>
                <a:off x="1797844" y="1271588"/>
                <a:ext cx="331001" cy="245270"/>
                <a:chOff x="1797844" y="1271588"/>
                <a:chExt cx="331001" cy="245270"/>
              </a:xfrm>
            </p:grpSpPr>
            <p:sp>
              <p:nvSpPr>
                <p:cNvPr id="212" name="Freeform 95"/>
                <p:cNvSpPr/>
                <p:nvPr/>
              </p:nvSpPr>
              <p:spPr>
                <a:xfrm>
                  <a:off x="1797844" y="1271588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 flipH="1">
                  <a:off x="1985970" y="1271590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1" name="Straight Connector 210"/>
              <p:cNvCxnSpPr>
                <a:endCxn id="213" idx="0"/>
              </p:cNvCxnSpPr>
              <p:nvPr/>
            </p:nvCxnSpPr>
            <p:spPr>
              <a:xfrm>
                <a:off x="1797844" y="1516856"/>
                <a:ext cx="331001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Freeform 204"/>
            <p:cNvSpPr>
              <a:spLocks/>
            </p:cNvSpPr>
            <p:nvPr/>
          </p:nvSpPr>
          <p:spPr>
            <a:xfrm>
              <a:off x="1778799" y="19978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>
            <a:xfrm flipV="1">
              <a:off x="1778799" y="25312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88"/>
            <p:cNvSpPr>
              <a:spLocks noChangeAspect="1"/>
            </p:cNvSpPr>
            <p:nvPr/>
          </p:nvSpPr>
          <p:spPr>
            <a:xfrm>
              <a:off x="1762124" y="2245515"/>
              <a:ext cx="205740" cy="27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2245523" y="2155037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Isosceles Triangle 208"/>
            <p:cNvSpPr/>
            <p:nvPr/>
          </p:nvSpPr>
          <p:spPr>
            <a:xfrm flipV="1">
              <a:off x="2245515" y="2533624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83"/>
          <p:cNvGrpSpPr>
            <a:grpSpLocks noChangeAspect="1"/>
          </p:cNvGrpSpPr>
          <p:nvPr/>
        </p:nvGrpSpPr>
        <p:grpSpPr>
          <a:xfrm>
            <a:off x="2743200" y="4724400"/>
            <a:ext cx="427005" cy="330042"/>
            <a:chOff x="1762124" y="1997867"/>
            <a:chExt cx="1142239" cy="770096"/>
          </a:xfrm>
        </p:grpSpPr>
        <p:sp>
          <p:nvSpPr>
            <p:cNvPr id="215" name="Rectangle 84"/>
            <p:cNvSpPr/>
            <p:nvPr/>
          </p:nvSpPr>
          <p:spPr bwMode="auto">
            <a:xfrm flipH="1">
              <a:off x="1969293" y="2228852"/>
              <a:ext cx="685800" cy="30175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16" name="Group 85"/>
            <p:cNvGrpSpPr/>
            <p:nvPr/>
          </p:nvGrpSpPr>
          <p:grpSpPr>
            <a:xfrm rot="5400000">
              <a:off x="2634615" y="2261235"/>
              <a:ext cx="292608" cy="246888"/>
              <a:chOff x="1797844" y="1271588"/>
              <a:chExt cx="331001" cy="245270"/>
            </a:xfrm>
          </p:grpSpPr>
          <p:grpSp>
            <p:nvGrpSpPr>
              <p:cNvPr id="222" name="Group 79"/>
              <p:cNvGrpSpPr/>
              <p:nvPr/>
            </p:nvGrpSpPr>
            <p:grpSpPr>
              <a:xfrm>
                <a:off x="1797844" y="1271588"/>
                <a:ext cx="331001" cy="245270"/>
                <a:chOff x="1797844" y="1271588"/>
                <a:chExt cx="331001" cy="245270"/>
              </a:xfrm>
            </p:grpSpPr>
            <p:sp>
              <p:nvSpPr>
                <p:cNvPr id="224" name="Freeform 95"/>
                <p:cNvSpPr/>
                <p:nvPr/>
              </p:nvSpPr>
              <p:spPr>
                <a:xfrm>
                  <a:off x="1797844" y="1271588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 flipH="1">
                  <a:off x="1985970" y="1271590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3" name="Straight Connector 222"/>
              <p:cNvCxnSpPr>
                <a:endCxn id="225" idx="0"/>
              </p:cNvCxnSpPr>
              <p:nvPr/>
            </p:nvCxnSpPr>
            <p:spPr>
              <a:xfrm>
                <a:off x="1797844" y="1516856"/>
                <a:ext cx="331001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Freeform 216"/>
            <p:cNvSpPr>
              <a:spLocks/>
            </p:cNvSpPr>
            <p:nvPr/>
          </p:nvSpPr>
          <p:spPr>
            <a:xfrm>
              <a:off x="1778799" y="19978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>
            <a:xfrm flipV="1">
              <a:off x="1778799" y="25312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88"/>
            <p:cNvSpPr>
              <a:spLocks noChangeAspect="1"/>
            </p:cNvSpPr>
            <p:nvPr/>
          </p:nvSpPr>
          <p:spPr>
            <a:xfrm>
              <a:off x="1762124" y="2245515"/>
              <a:ext cx="205740" cy="27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Isosceles Triangle 219"/>
            <p:cNvSpPr/>
            <p:nvPr/>
          </p:nvSpPr>
          <p:spPr>
            <a:xfrm>
              <a:off x="2245523" y="2155037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Isosceles Triangle 220"/>
            <p:cNvSpPr/>
            <p:nvPr/>
          </p:nvSpPr>
          <p:spPr>
            <a:xfrm flipV="1">
              <a:off x="2245515" y="2533624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83"/>
          <p:cNvGrpSpPr>
            <a:grpSpLocks noChangeAspect="1"/>
          </p:cNvGrpSpPr>
          <p:nvPr/>
        </p:nvGrpSpPr>
        <p:grpSpPr>
          <a:xfrm>
            <a:off x="2743200" y="3429000"/>
            <a:ext cx="427005" cy="330042"/>
            <a:chOff x="1762124" y="1997867"/>
            <a:chExt cx="1142239" cy="770096"/>
          </a:xfrm>
        </p:grpSpPr>
        <p:sp>
          <p:nvSpPr>
            <p:cNvPr id="227" name="Rectangle 84"/>
            <p:cNvSpPr/>
            <p:nvPr/>
          </p:nvSpPr>
          <p:spPr bwMode="auto">
            <a:xfrm flipH="1">
              <a:off x="1969293" y="2228852"/>
              <a:ext cx="685800" cy="30175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28" name="Group 85"/>
            <p:cNvGrpSpPr/>
            <p:nvPr/>
          </p:nvGrpSpPr>
          <p:grpSpPr>
            <a:xfrm rot="5400000">
              <a:off x="2634615" y="2261235"/>
              <a:ext cx="292608" cy="246888"/>
              <a:chOff x="1797844" y="1271588"/>
              <a:chExt cx="331001" cy="245270"/>
            </a:xfrm>
          </p:grpSpPr>
          <p:grpSp>
            <p:nvGrpSpPr>
              <p:cNvPr id="234" name="Group 79"/>
              <p:cNvGrpSpPr/>
              <p:nvPr/>
            </p:nvGrpSpPr>
            <p:grpSpPr>
              <a:xfrm>
                <a:off x="1797844" y="1271588"/>
                <a:ext cx="331001" cy="245270"/>
                <a:chOff x="1797844" y="1271588"/>
                <a:chExt cx="331001" cy="245270"/>
              </a:xfrm>
            </p:grpSpPr>
            <p:sp>
              <p:nvSpPr>
                <p:cNvPr id="236" name="Freeform 95"/>
                <p:cNvSpPr/>
                <p:nvPr/>
              </p:nvSpPr>
              <p:spPr>
                <a:xfrm>
                  <a:off x="1797844" y="1271588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 flipH="1">
                  <a:off x="1985970" y="1271590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5" name="Straight Connector 234"/>
              <p:cNvCxnSpPr>
                <a:endCxn id="237" idx="0"/>
              </p:cNvCxnSpPr>
              <p:nvPr/>
            </p:nvCxnSpPr>
            <p:spPr>
              <a:xfrm>
                <a:off x="1797844" y="1516856"/>
                <a:ext cx="331001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Freeform 228"/>
            <p:cNvSpPr>
              <a:spLocks/>
            </p:cNvSpPr>
            <p:nvPr/>
          </p:nvSpPr>
          <p:spPr>
            <a:xfrm>
              <a:off x="1778799" y="19978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>
            <a:xfrm flipV="1">
              <a:off x="1778799" y="25312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88"/>
            <p:cNvSpPr>
              <a:spLocks noChangeAspect="1"/>
            </p:cNvSpPr>
            <p:nvPr/>
          </p:nvSpPr>
          <p:spPr>
            <a:xfrm>
              <a:off x="1762124" y="2245515"/>
              <a:ext cx="205740" cy="27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/>
            <p:cNvSpPr/>
            <p:nvPr/>
          </p:nvSpPr>
          <p:spPr>
            <a:xfrm>
              <a:off x="2245523" y="2155037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Isosceles Triangle 232"/>
            <p:cNvSpPr/>
            <p:nvPr/>
          </p:nvSpPr>
          <p:spPr>
            <a:xfrm flipV="1">
              <a:off x="2245515" y="2533624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83"/>
          <p:cNvGrpSpPr>
            <a:grpSpLocks noChangeAspect="1"/>
          </p:cNvGrpSpPr>
          <p:nvPr/>
        </p:nvGrpSpPr>
        <p:grpSpPr>
          <a:xfrm>
            <a:off x="2743200" y="3810000"/>
            <a:ext cx="427005" cy="330042"/>
            <a:chOff x="1762124" y="1997867"/>
            <a:chExt cx="1142239" cy="770096"/>
          </a:xfrm>
        </p:grpSpPr>
        <p:sp>
          <p:nvSpPr>
            <p:cNvPr id="239" name="Rectangle 84"/>
            <p:cNvSpPr/>
            <p:nvPr/>
          </p:nvSpPr>
          <p:spPr bwMode="auto">
            <a:xfrm flipH="1">
              <a:off x="1969293" y="2228852"/>
              <a:ext cx="685800" cy="30175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40" name="Group 85"/>
            <p:cNvGrpSpPr/>
            <p:nvPr/>
          </p:nvGrpSpPr>
          <p:grpSpPr>
            <a:xfrm rot="5400000">
              <a:off x="2634615" y="2261235"/>
              <a:ext cx="292608" cy="246888"/>
              <a:chOff x="1797844" y="1271588"/>
              <a:chExt cx="331001" cy="245270"/>
            </a:xfrm>
          </p:grpSpPr>
          <p:grpSp>
            <p:nvGrpSpPr>
              <p:cNvPr id="246" name="Group 79"/>
              <p:cNvGrpSpPr/>
              <p:nvPr/>
            </p:nvGrpSpPr>
            <p:grpSpPr>
              <a:xfrm>
                <a:off x="1797844" y="1271588"/>
                <a:ext cx="331001" cy="245270"/>
                <a:chOff x="1797844" y="1271588"/>
                <a:chExt cx="331001" cy="245270"/>
              </a:xfrm>
            </p:grpSpPr>
            <p:sp>
              <p:nvSpPr>
                <p:cNvPr id="248" name="Freeform 95"/>
                <p:cNvSpPr/>
                <p:nvPr/>
              </p:nvSpPr>
              <p:spPr>
                <a:xfrm>
                  <a:off x="1797844" y="1271588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 flipH="1">
                  <a:off x="1985970" y="1271590"/>
                  <a:ext cx="142875" cy="245268"/>
                </a:xfrm>
                <a:custGeom>
                  <a:avLst/>
                  <a:gdLst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321468 h 321468"/>
                    <a:gd name="connsiteX1" fmla="*/ 0 w 142875"/>
                    <a:gd name="connsiteY1" fmla="*/ 211931 h 321468"/>
                    <a:gd name="connsiteX2" fmla="*/ 140494 w 142875"/>
                    <a:gd name="connsiteY2" fmla="*/ 100012 h 321468"/>
                    <a:gd name="connsiteX3" fmla="*/ 142875 w 142875"/>
                    <a:gd name="connsiteY3" fmla="*/ 0 h 321468"/>
                    <a:gd name="connsiteX4" fmla="*/ 142875 w 142875"/>
                    <a:gd name="connsiteY4" fmla="*/ 0 h 3214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  <a:gd name="connsiteX0" fmla="*/ 0 w 142875"/>
                    <a:gd name="connsiteY0" fmla="*/ 245268 h 245268"/>
                    <a:gd name="connsiteX1" fmla="*/ 0 w 142875"/>
                    <a:gd name="connsiteY1" fmla="*/ 211931 h 245268"/>
                    <a:gd name="connsiteX2" fmla="*/ 140494 w 142875"/>
                    <a:gd name="connsiteY2" fmla="*/ 100012 h 245268"/>
                    <a:gd name="connsiteX3" fmla="*/ 142875 w 142875"/>
                    <a:gd name="connsiteY3" fmla="*/ 0 h 245268"/>
                    <a:gd name="connsiteX4" fmla="*/ 142875 w 142875"/>
                    <a:gd name="connsiteY4" fmla="*/ 0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245268">
                      <a:moveTo>
                        <a:pt x="0" y="245268"/>
                      </a:moveTo>
                      <a:lnTo>
                        <a:pt x="0" y="211931"/>
                      </a:lnTo>
                      <a:lnTo>
                        <a:pt x="140494" y="100012"/>
                      </a:lnTo>
                      <a:cubicBezTo>
                        <a:pt x="141288" y="66675"/>
                        <a:pt x="142081" y="33337"/>
                        <a:pt x="142875" y="0"/>
                      </a:cubicBezTo>
                      <a:lnTo>
                        <a:pt x="14287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7" name="Straight Connector 246"/>
              <p:cNvCxnSpPr>
                <a:endCxn id="249" idx="0"/>
              </p:cNvCxnSpPr>
              <p:nvPr/>
            </p:nvCxnSpPr>
            <p:spPr>
              <a:xfrm>
                <a:off x="1797844" y="1516856"/>
                <a:ext cx="331001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Freeform 240"/>
            <p:cNvSpPr>
              <a:spLocks/>
            </p:cNvSpPr>
            <p:nvPr/>
          </p:nvSpPr>
          <p:spPr>
            <a:xfrm>
              <a:off x="1778799" y="19978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>
            <a:xfrm flipV="1">
              <a:off x="1778799" y="2531267"/>
              <a:ext cx="411480" cy="236696"/>
            </a:xfrm>
            <a:custGeom>
              <a:avLst/>
              <a:gdLst>
                <a:gd name="connsiteX0" fmla="*/ 473868 w 1964531"/>
                <a:gd name="connsiteY0" fmla="*/ 1183481 h 1183481"/>
                <a:gd name="connsiteX1" fmla="*/ 0 w 1964531"/>
                <a:gd name="connsiteY1" fmla="*/ 1176337 h 1183481"/>
                <a:gd name="connsiteX2" fmla="*/ 16668 w 1964531"/>
                <a:gd name="connsiteY2" fmla="*/ 14287 h 1183481"/>
                <a:gd name="connsiteX3" fmla="*/ 50006 w 1964531"/>
                <a:gd name="connsiteY3" fmla="*/ 0 h 1183481"/>
                <a:gd name="connsiteX4" fmla="*/ 1397793 w 1964531"/>
                <a:gd name="connsiteY4" fmla="*/ 280987 h 1183481"/>
                <a:gd name="connsiteX5" fmla="*/ 1466850 w 1964531"/>
                <a:gd name="connsiteY5" fmla="*/ 319087 h 1183481"/>
                <a:gd name="connsiteX6" fmla="*/ 1964531 w 1964531"/>
                <a:gd name="connsiteY6" fmla="*/ 1131093 h 1183481"/>
                <a:gd name="connsiteX7" fmla="*/ 466725 w 1964531"/>
                <a:gd name="connsiteY7" fmla="*/ 1104900 h 1183481"/>
                <a:gd name="connsiteX8" fmla="*/ 473868 w 1964531"/>
                <a:gd name="connsiteY8" fmla="*/ 1183481 h 118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183481">
                  <a:moveTo>
                    <a:pt x="473868" y="1183481"/>
                  </a:moveTo>
                  <a:lnTo>
                    <a:pt x="0" y="1176337"/>
                  </a:lnTo>
                  <a:lnTo>
                    <a:pt x="16668" y="14287"/>
                  </a:lnTo>
                  <a:lnTo>
                    <a:pt x="50006" y="0"/>
                  </a:lnTo>
                  <a:lnTo>
                    <a:pt x="1397793" y="280987"/>
                  </a:lnTo>
                  <a:lnTo>
                    <a:pt x="1466850" y="319087"/>
                  </a:lnTo>
                  <a:lnTo>
                    <a:pt x="1964531" y="1131093"/>
                  </a:lnTo>
                  <a:lnTo>
                    <a:pt x="466725" y="1104900"/>
                  </a:lnTo>
                  <a:lnTo>
                    <a:pt x="473868" y="11834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88"/>
            <p:cNvSpPr>
              <a:spLocks noChangeAspect="1"/>
            </p:cNvSpPr>
            <p:nvPr/>
          </p:nvSpPr>
          <p:spPr>
            <a:xfrm>
              <a:off x="1762124" y="2245515"/>
              <a:ext cx="205740" cy="27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/>
          </p:nvSpPr>
          <p:spPr>
            <a:xfrm>
              <a:off x="2245523" y="2155037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Isosceles Triangle 244"/>
            <p:cNvSpPr/>
            <p:nvPr/>
          </p:nvSpPr>
          <p:spPr>
            <a:xfrm flipV="1">
              <a:off x="2245515" y="2533624"/>
              <a:ext cx="45719" cy="76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162175" y="508635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recharged shuttles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 161"/>
          <p:cNvSpPr/>
          <p:nvPr/>
        </p:nvSpPr>
        <p:spPr>
          <a:xfrm>
            <a:off x="5410200" y="3828144"/>
            <a:ext cx="1295400" cy="2519133"/>
          </a:xfrm>
          <a:custGeom>
            <a:avLst/>
            <a:gdLst>
              <a:gd name="connsiteX0" fmla="*/ 0 w 1763486"/>
              <a:gd name="connsiteY0" fmla="*/ 3439886 h 3439886"/>
              <a:gd name="connsiteX1" fmla="*/ 1763486 w 1763486"/>
              <a:gd name="connsiteY1" fmla="*/ 3434443 h 3439886"/>
              <a:gd name="connsiteX2" fmla="*/ 1758043 w 1763486"/>
              <a:gd name="connsiteY2" fmla="*/ 3129643 h 3439886"/>
              <a:gd name="connsiteX3" fmla="*/ 1191986 w 1763486"/>
              <a:gd name="connsiteY3" fmla="*/ 2775858 h 3439886"/>
              <a:gd name="connsiteX4" fmla="*/ 783772 w 1763486"/>
              <a:gd name="connsiteY4" fmla="*/ 2057400 h 3439886"/>
              <a:gd name="connsiteX5" fmla="*/ 451757 w 1763486"/>
              <a:gd name="connsiteY5" fmla="*/ 1251858 h 3439886"/>
              <a:gd name="connsiteX6" fmla="*/ 293914 w 1763486"/>
              <a:gd name="connsiteY6" fmla="*/ 0 h 3439886"/>
              <a:gd name="connsiteX7" fmla="*/ 0 w 1763486"/>
              <a:gd name="connsiteY7" fmla="*/ 0 h 3439886"/>
              <a:gd name="connsiteX8" fmla="*/ 0 w 1763486"/>
              <a:gd name="connsiteY8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486" h="3439886">
                <a:moveTo>
                  <a:pt x="0" y="3439886"/>
                </a:moveTo>
                <a:lnTo>
                  <a:pt x="1763486" y="3434443"/>
                </a:lnTo>
                <a:cubicBezTo>
                  <a:pt x="1761672" y="3332843"/>
                  <a:pt x="1759857" y="3231243"/>
                  <a:pt x="1758043" y="3129643"/>
                </a:cubicBezTo>
                <a:lnTo>
                  <a:pt x="1191986" y="2775858"/>
                </a:lnTo>
                <a:lnTo>
                  <a:pt x="783772" y="2057400"/>
                </a:lnTo>
                <a:lnTo>
                  <a:pt x="451757" y="1251858"/>
                </a:lnTo>
                <a:lnTo>
                  <a:pt x="293914" y="0"/>
                </a:lnTo>
                <a:lnTo>
                  <a:pt x="0" y="0"/>
                </a:lnTo>
                <a:lnTo>
                  <a:pt x="0" y="3439886"/>
                </a:lnTo>
                <a:close/>
              </a:path>
            </a:pathLst>
          </a:cu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engel\AppData\Local\Microsoft\Windows\Temporary Internet Files\Content.IE5\401ZDCZP\MPj043943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4296" y="228600"/>
            <a:ext cx="1521103" cy="11430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534400" cy="37338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</a:t>
            </a:r>
          </a:p>
          <a:p>
            <a:pPr lvl="1">
              <a:lnSpc>
                <a:spcPct val="110000"/>
              </a:lnSpc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en-US" sz="2400" b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3(g)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trapped in shuttles eluted in lab &amp; quantified </a:t>
            </a:r>
          </a:p>
          <a:p>
            <a:pPr lvl="1">
              <a:lnSpc>
                <a:spcPct val="110000"/>
              </a:lnSpc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flux calc. - effective shuttle sampling area is known via wind tunnel tests (</a:t>
            </a:r>
            <a:r>
              <a:rPr lang="en-US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Leuning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1985)</a:t>
            </a:r>
          </a:p>
          <a:p>
            <a:pPr lvl="1">
              <a:lnSpc>
                <a:spcPct val="110000"/>
              </a:lnSpc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 vs. horizontal flux diagrams (treated area)</a:t>
            </a:r>
          </a:p>
          <a:p>
            <a:pPr lvl="1">
              <a:lnSpc>
                <a:spcPct val="110000"/>
              </a:lnSpc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NH</a:t>
            </a:r>
            <a:r>
              <a:rPr lang="en-US" sz="2400" b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(mast placed in untreated area)</a:t>
            </a:r>
          </a:p>
          <a:p>
            <a:pPr lvl="1">
              <a:lnSpc>
                <a:spcPct val="110000"/>
              </a:lnSpc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fetch distance (20 m.)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are NH</a:t>
            </a:r>
            <a:r>
              <a:rPr lang="en-US" baseline="-25000" dirty="0" smtClean="0"/>
              <a:t>3(g) </a:t>
            </a:r>
            <a:r>
              <a:rPr lang="en-US" dirty="0" smtClean="0"/>
              <a:t>losses quantified?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23000" y="3733800"/>
            <a:ext cx="3733800" cy="2971800"/>
            <a:chOff x="457200" y="1600200"/>
            <a:chExt cx="4876800" cy="42101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" y="5334000"/>
              <a:ext cx="4876800" cy="1588"/>
            </a:xfrm>
            <a:prstGeom prst="line">
              <a:avLst/>
            </a:prstGeom>
            <a:ln w="539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Arrow 7"/>
            <p:cNvSpPr/>
            <p:nvPr/>
          </p:nvSpPr>
          <p:spPr>
            <a:xfrm>
              <a:off x="1655134" y="4910468"/>
              <a:ext cx="1645920" cy="152400"/>
            </a:xfrm>
            <a:prstGeom prst="right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178020" y="4006442"/>
              <a:ext cx="152205" cy="721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grpSp>
          <p:nvGrpSpPr>
            <p:cNvPr id="10" name="Group 37"/>
            <p:cNvGrpSpPr>
              <a:grpSpLocks noChangeAspect="1"/>
            </p:cNvGrpSpPr>
            <p:nvPr/>
          </p:nvGrpSpPr>
          <p:grpSpPr>
            <a:xfrm>
              <a:off x="995038" y="1600200"/>
              <a:ext cx="622311" cy="3715361"/>
              <a:chOff x="3530469" y="2895600"/>
              <a:chExt cx="414525" cy="2476907"/>
            </a:xfrm>
          </p:grpSpPr>
          <p:cxnSp>
            <p:nvCxnSpPr>
              <p:cNvPr id="21" name="Straight Connector 10"/>
              <p:cNvCxnSpPr/>
              <p:nvPr/>
            </p:nvCxnSpPr>
            <p:spPr bwMode="auto">
              <a:xfrm rot="5400000">
                <a:off x="2299437" y="4133855"/>
                <a:ext cx="2476907" cy="397"/>
              </a:xfrm>
              <a:prstGeom prst="line">
                <a:avLst/>
              </a:prstGeom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83"/>
              <p:cNvGrpSpPr>
                <a:grpSpLocks noChangeAspect="1"/>
              </p:cNvGrpSpPr>
              <p:nvPr/>
            </p:nvGrpSpPr>
            <p:grpSpPr>
              <a:xfrm>
                <a:off x="3652388" y="2971803"/>
                <a:ext cx="285557" cy="192524"/>
                <a:chOff x="1762124" y="1997867"/>
                <a:chExt cx="1142239" cy="770096"/>
              </a:xfrm>
            </p:grpSpPr>
            <p:sp>
              <p:nvSpPr>
                <p:cNvPr id="91" name="Rectangle 85"/>
                <p:cNvSpPr/>
                <p:nvPr/>
              </p:nvSpPr>
              <p:spPr bwMode="auto">
                <a:xfrm flipH="1">
                  <a:off x="1969293" y="2228852"/>
                  <a:ext cx="685800" cy="30175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92" name="Group 85"/>
                <p:cNvGrpSpPr/>
                <p:nvPr/>
              </p:nvGrpSpPr>
              <p:grpSpPr>
                <a:xfrm rot="5400000">
                  <a:off x="2634615" y="2261235"/>
                  <a:ext cx="292608" cy="246888"/>
                  <a:chOff x="1797844" y="1271588"/>
                  <a:chExt cx="331001" cy="245270"/>
                </a:xfrm>
              </p:grpSpPr>
              <p:grpSp>
                <p:nvGrpSpPr>
                  <p:cNvPr id="98" name="Group 353"/>
                  <p:cNvGrpSpPr/>
                  <p:nvPr/>
                </p:nvGrpSpPr>
                <p:grpSpPr>
                  <a:xfrm>
                    <a:off x="1797844" y="1271588"/>
                    <a:ext cx="331001" cy="245270"/>
                    <a:chOff x="1797844" y="1271588"/>
                    <a:chExt cx="331001" cy="245270"/>
                  </a:xfrm>
                </p:grpSpPr>
                <p:sp>
                  <p:nvSpPr>
                    <p:cNvPr id="100" name="Freeform 94"/>
                    <p:cNvSpPr/>
                    <p:nvPr/>
                  </p:nvSpPr>
                  <p:spPr>
                    <a:xfrm>
                      <a:off x="1797844" y="1271588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Freeform 95"/>
                    <p:cNvSpPr/>
                    <p:nvPr/>
                  </p:nvSpPr>
                  <p:spPr>
                    <a:xfrm flipH="1">
                      <a:off x="1985970" y="1271590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9" name="Straight Connector 93"/>
                  <p:cNvCxnSpPr>
                    <a:stCxn id="84" idx="0"/>
                    <a:endCxn id="85" idx="0"/>
                  </p:cNvCxnSpPr>
                  <p:nvPr/>
                </p:nvCxnSpPr>
                <p:spPr>
                  <a:xfrm>
                    <a:off x="1797844" y="1516856"/>
                    <a:ext cx="331001" cy="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" name="Freeform 87"/>
                <p:cNvSpPr>
                  <a:spLocks/>
                </p:cNvSpPr>
                <p:nvPr/>
              </p:nvSpPr>
              <p:spPr>
                <a:xfrm>
                  <a:off x="1778799" y="19978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88"/>
                <p:cNvSpPr>
                  <a:spLocks/>
                </p:cNvSpPr>
                <p:nvPr/>
              </p:nvSpPr>
              <p:spPr>
                <a:xfrm flipV="1">
                  <a:off x="1778799" y="25312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89"/>
                <p:cNvSpPr>
                  <a:spLocks noChangeAspect="1"/>
                </p:cNvSpPr>
                <p:nvPr/>
              </p:nvSpPr>
              <p:spPr>
                <a:xfrm>
                  <a:off x="1762124" y="2245515"/>
                  <a:ext cx="205740" cy="2743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Isosceles Triangle 90"/>
                <p:cNvSpPr/>
                <p:nvPr/>
              </p:nvSpPr>
              <p:spPr>
                <a:xfrm>
                  <a:off x="2245523" y="2155037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Isosceles Triangle 91"/>
                <p:cNvSpPr/>
                <p:nvPr/>
              </p:nvSpPr>
              <p:spPr>
                <a:xfrm flipV="1">
                  <a:off x="2245515" y="2533624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Connector 81"/>
              <p:cNvCxnSpPr/>
              <p:nvPr/>
            </p:nvCxnSpPr>
            <p:spPr>
              <a:xfrm rot="5400000">
                <a:off x="3740894" y="2971403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82"/>
              <p:cNvCxnSpPr/>
              <p:nvPr/>
            </p:nvCxnSpPr>
            <p:spPr>
              <a:xfrm rot="5400000">
                <a:off x="3740890" y="3161903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83"/>
              <p:cNvCxnSpPr/>
              <p:nvPr/>
            </p:nvCxnSpPr>
            <p:spPr bwMode="auto">
              <a:xfrm flipV="1">
                <a:off x="3544281" y="3188177"/>
                <a:ext cx="264319" cy="79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6"/>
              <p:cNvCxnSpPr/>
              <p:nvPr/>
            </p:nvCxnSpPr>
            <p:spPr bwMode="auto">
              <a:xfrm flipV="1">
                <a:off x="3540471" y="2948940"/>
                <a:ext cx="264319" cy="555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83"/>
              <p:cNvGrpSpPr>
                <a:grpSpLocks noChangeAspect="1"/>
              </p:cNvGrpSpPr>
              <p:nvPr/>
            </p:nvGrpSpPr>
            <p:grpSpPr>
              <a:xfrm>
                <a:off x="3659437" y="3808480"/>
                <a:ext cx="285557" cy="192524"/>
                <a:chOff x="1762124" y="1997867"/>
                <a:chExt cx="1142239" cy="770096"/>
              </a:xfrm>
            </p:grpSpPr>
            <p:sp>
              <p:nvSpPr>
                <p:cNvPr id="80" name="Rectangle 69"/>
                <p:cNvSpPr/>
                <p:nvPr/>
              </p:nvSpPr>
              <p:spPr bwMode="auto">
                <a:xfrm flipH="1">
                  <a:off x="1969293" y="2228852"/>
                  <a:ext cx="685800" cy="30175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81" name="Group 85"/>
                <p:cNvGrpSpPr/>
                <p:nvPr/>
              </p:nvGrpSpPr>
              <p:grpSpPr>
                <a:xfrm rot="5400000">
                  <a:off x="2634615" y="2261235"/>
                  <a:ext cx="292608" cy="246888"/>
                  <a:chOff x="1797844" y="1271588"/>
                  <a:chExt cx="331001" cy="245270"/>
                </a:xfrm>
              </p:grpSpPr>
              <p:grpSp>
                <p:nvGrpSpPr>
                  <p:cNvPr id="87" name="Group 79"/>
                  <p:cNvGrpSpPr/>
                  <p:nvPr/>
                </p:nvGrpSpPr>
                <p:grpSpPr>
                  <a:xfrm>
                    <a:off x="1797844" y="1271588"/>
                    <a:ext cx="331001" cy="245270"/>
                    <a:chOff x="1797844" y="1271588"/>
                    <a:chExt cx="331001" cy="245270"/>
                  </a:xfrm>
                </p:grpSpPr>
                <p:sp>
                  <p:nvSpPr>
                    <p:cNvPr id="89" name="Freeform 78"/>
                    <p:cNvSpPr/>
                    <p:nvPr/>
                  </p:nvSpPr>
                  <p:spPr>
                    <a:xfrm>
                      <a:off x="1797844" y="1271588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Freeform 79"/>
                    <p:cNvSpPr/>
                    <p:nvPr/>
                  </p:nvSpPr>
                  <p:spPr>
                    <a:xfrm flipH="1">
                      <a:off x="1985970" y="1271590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88" name="Straight Connector 77"/>
                  <p:cNvCxnSpPr>
                    <a:stCxn id="73" idx="0"/>
                    <a:endCxn id="74" idx="0"/>
                  </p:cNvCxnSpPr>
                  <p:nvPr/>
                </p:nvCxnSpPr>
                <p:spPr>
                  <a:xfrm>
                    <a:off x="1797844" y="1516856"/>
                    <a:ext cx="331001" cy="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Freeform 71"/>
                <p:cNvSpPr>
                  <a:spLocks/>
                </p:cNvSpPr>
                <p:nvPr/>
              </p:nvSpPr>
              <p:spPr>
                <a:xfrm>
                  <a:off x="1778799" y="19978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72"/>
                <p:cNvSpPr>
                  <a:spLocks/>
                </p:cNvSpPr>
                <p:nvPr/>
              </p:nvSpPr>
              <p:spPr>
                <a:xfrm flipV="1">
                  <a:off x="1778799" y="25312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73"/>
                <p:cNvSpPr>
                  <a:spLocks noChangeAspect="1"/>
                </p:cNvSpPr>
                <p:nvPr/>
              </p:nvSpPr>
              <p:spPr>
                <a:xfrm>
                  <a:off x="1762124" y="2245515"/>
                  <a:ext cx="205740" cy="2743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74"/>
                <p:cNvSpPr/>
                <p:nvPr/>
              </p:nvSpPr>
              <p:spPr>
                <a:xfrm>
                  <a:off x="2245523" y="2155037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75"/>
                <p:cNvSpPr/>
                <p:nvPr/>
              </p:nvSpPr>
              <p:spPr>
                <a:xfrm flipV="1">
                  <a:off x="2245515" y="2533624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65"/>
              <p:cNvCxnSpPr/>
              <p:nvPr/>
            </p:nvCxnSpPr>
            <p:spPr>
              <a:xfrm rot="5400000">
                <a:off x="3747943" y="3808079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6"/>
              <p:cNvCxnSpPr/>
              <p:nvPr/>
            </p:nvCxnSpPr>
            <p:spPr>
              <a:xfrm rot="5400000">
                <a:off x="3747939" y="3998579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7"/>
              <p:cNvCxnSpPr/>
              <p:nvPr/>
            </p:nvCxnSpPr>
            <p:spPr bwMode="auto">
              <a:xfrm flipV="1">
                <a:off x="3551330" y="4024853"/>
                <a:ext cx="264319" cy="79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8"/>
              <p:cNvCxnSpPr/>
              <p:nvPr/>
            </p:nvCxnSpPr>
            <p:spPr bwMode="auto">
              <a:xfrm flipV="1">
                <a:off x="3547520" y="3785616"/>
                <a:ext cx="264319" cy="555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83"/>
              <p:cNvGrpSpPr>
                <a:grpSpLocks noChangeAspect="1"/>
              </p:cNvGrpSpPr>
              <p:nvPr/>
            </p:nvGrpSpPr>
            <p:grpSpPr>
              <a:xfrm>
                <a:off x="3650006" y="4344928"/>
                <a:ext cx="285557" cy="192524"/>
                <a:chOff x="1762124" y="1997867"/>
                <a:chExt cx="1142239" cy="770096"/>
              </a:xfrm>
            </p:grpSpPr>
            <p:sp>
              <p:nvSpPr>
                <p:cNvPr id="69" name="Rectangle 53"/>
                <p:cNvSpPr/>
                <p:nvPr/>
              </p:nvSpPr>
              <p:spPr bwMode="auto">
                <a:xfrm flipH="1">
                  <a:off x="1969293" y="2228852"/>
                  <a:ext cx="685800" cy="30175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70" name="Group 85"/>
                <p:cNvGrpSpPr/>
                <p:nvPr/>
              </p:nvGrpSpPr>
              <p:grpSpPr>
                <a:xfrm rot="5400000">
                  <a:off x="2634615" y="2261235"/>
                  <a:ext cx="292608" cy="246888"/>
                  <a:chOff x="1797844" y="1271588"/>
                  <a:chExt cx="331001" cy="245270"/>
                </a:xfrm>
              </p:grpSpPr>
              <p:grpSp>
                <p:nvGrpSpPr>
                  <p:cNvPr id="76" name="Group 79"/>
                  <p:cNvGrpSpPr/>
                  <p:nvPr/>
                </p:nvGrpSpPr>
                <p:grpSpPr>
                  <a:xfrm>
                    <a:off x="1797844" y="1271588"/>
                    <a:ext cx="331001" cy="245270"/>
                    <a:chOff x="1797844" y="1271588"/>
                    <a:chExt cx="331001" cy="245270"/>
                  </a:xfrm>
                </p:grpSpPr>
                <p:sp>
                  <p:nvSpPr>
                    <p:cNvPr id="78" name="Freeform 62"/>
                    <p:cNvSpPr/>
                    <p:nvPr/>
                  </p:nvSpPr>
                  <p:spPr>
                    <a:xfrm>
                      <a:off x="1797844" y="1271588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Freeform 63"/>
                    <p:cNvSpPr/>
                    <p:nvPr/>
                  </p:nvSpPr>
                  <p:spPr>
                    <a:xfrm flipH="1">
                      <a:off x="1985970" y="1271590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77" name="Straight Connector 61"/>
                  <p:cNvCxnSpPr>
                    <a:stCxn id="62" idx="0"/>
                    <a:endCxn id="63" idx="0"/>
                  </p:cNvCxnSpPr>
                  <p:nvPr/>
                </p:nvCxnSpPr>
                <p:spPr>
                  <a:xfrm>
                    <a:off x="1797844" y="1516856"/>
                    <a:ext cx="331001" cy="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Freeform 55"/>
                <p:cNvSpPr>
                  <a:spLocks/>
                </p:cNvSpPr>
                <p:nvPr/>
              </p:nvSpPr>
              <p:spPr>
                <a:xfrm>
                  <a:off x="1778799" y="19978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56"/>
                <p:cNvSpPr>
                  <a:spLocks/>
                </p:cNvSpPr>
                <p:nvPr/>
              </p:nvSpPr>
              <p:spPr>
                <a:xfrm flipV="1">
                  <a:off x="1778799" y="25312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57"/>
                <p:cNvSpPr>
                  <a:spLocks noChangeAspect="1"/>
                </p:cNvSpPr>
                <p:nvPr/>
              </p:nvSpPr>
              <p:spPr>
                <a:xfrm>
                  <a:off x="1762124" y="2245515"/>
                  <a:ext cx="205740" cy="2743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58"/>
                <p:cNvSpPr/>
                <p:nvPr/>
              </p:nvSpPr>
              <p:spPr>
                <a:xfrm>
                  <a:off x="2245523" y="2155037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59"/>
                <p:cNvSpPr/>
                <p:nvPr/>
              </p:nvSpPr>
              <p:spPr>
                <a:xfrm flipV="1">
                  <a:off x="2245515" y="2533624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49"/>
              <p:cNvCxnSpPr/>
              <p:nvPr/>
            </p:nvCxnSpPr>
            <p:spPr>
              <a:xfrm rot="5400000">
                <a:off x="3738512" y="4344527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50"/>
              <p:cNvCxnSpPr/>
              <p:nvPr/>
            </p:nvCxnSpPr>
            <p:spPr>
              <a:xfrm rot="5400000">
                <a:off x="3738508" y="4535027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1"/>
              <p:cNvCxnSpPr/>
              <p:nvPr/>
            </p:nvCxnSpPr>
            <p:spPr bwMode="auto">
              <a:xfrm flipV="1">
                <a:off x="3541899" y="4561301"/>
                <a:ext cx="264319" cy="79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52"/>
              <p:cNvCxnSpPr/>
              <p:nvPr/>
            </p:nvCxnSpPr>
            <p:spPr bwMode="auto">
              <a:xfrm flipV="1">
                <a:off x="3538089" y="4322064"/>
                <a:ext cx="264319" cy="555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83"/>
              <p:cNvGrpSpPr>
                <a:grpSpLocks noChangeAspect="1"/>
              </p:cNvGrpSpPr>
              <p:nvPr/>
            </p:nvGrpSpPr>
            <p:grpSpPr>
              <a:xfrm>
                <a:off x="3650006" y="4832608"/>
                <a:ext cx="285557" cy="192524"/>
                <a:chOff x="1762124" y="1997867"/>
                <a:chExt cx="1142239" cy="770096"/>
              </a:xfrm>
            </p:grpSpPr>
            <p:sp>
              <p:nvSpPr>
                <p:cNvPr id="58" name="Rectangle 37"/>
                <p:cNvSpPr/>
                <p:nvPr/>
              </p:nvSpPr>
              <p:spPr bwMode="auto">
                <a:xfrm flipH="1">
                  <a:off x="1969293" y="2228852"/>
                  <a:ext cx="685800" cy="30175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59" name="Group 85"/>
                <p:cNvGrpSpPr/>
                <p:nvPr/>
              </p:nvGrpSpPr>
              <p:grpSpPr>
                <a:xfrm rot="5400000">
                  <a:off x="2634615" y="2261235"/>
                  <a:ext cx="292608" cy="246888"/>
                  <a:chOff x="1797844" y="1271588"/>
                  <a:chExt cx="331001" cy="245270"/>
                </a:xfrm>
              </p:grpSpPr>
              <p:grpSp>
                <p:nvGrpSpPr>
                  <p:cNvPr id="65" name="Group 79"/>
                  <p:cNvGrpSpPr/>
                  <p:nvPr/>
                </p:nvGrpSpPr>
                <p:grpSpPr>
                  <a:xfrm>
                    <a:off x="1797844" y="1271588"/>
                    <a:ext cx="331001" cy="245270"/>
                    <a:chOff x="1797844" y="1271588"/>
                    <a:chExt cx="331001" cy="245270"/>
                  </a:xfrm>
                </p:grpSpPr>
                <p:sp>
                  <p:nvSpPr>
                    <p:cNvPr id="67" name="Freeform 46"/>
                    <p:cNvSpPr/>
                    <p:nvPr/>
                  </p:nvSpPr>
                  <p:spPr>
                    <a:xfrm>
                      <a:off x="1797844" y="1271588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Freeform 47"/>
                    <p:cNvSpPr/>
                    <p:nvPr/>
                  </p:nvSpPr>
                  <p:spPr>
                    <a:xfrm flipH="1">
                      <a:off x="1985970" y="1271590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66" name="Straight Connector 45"/>
                  <p:cNvCxnSpPr>
                    <a:stCxn id="51" idx="0"/>
                    <a:endCxn id="52" idx="0"/>
                  </p:cNvCxnSpPr>
                  <p:nvPr/>
                </p:nvCxnSpPr>
                <p:spPr>
                  <a:xfrm>
                    <a:off x="1797844" y="1516856"/>
                    <a:ext cx="331001" cy="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Freeform 39"/>
                <p:cNvSpPr>
                  <a:spLocks/>
                </p:cNvSpPr>
                <p:nvPr/>
              </p:nvSpPr>
              <p:spPr>
                <a:xfrm>
                  <a:off x="1778799" y="19978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40"/>
                <p:cNvSpPr>
                  <a:spLocks/>
                </p:cNvSpPr>
                <p:nvPr/>
              </p:nvSpPr>
              <p:spPr>
                <a:xfrm flipV="1">
                  <a:off x="1778799" y="25312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41"/>
                <p:cNvSpPr>
                  <a:spLocks noChangeAspect="1"/>
                </p:cNvSpPr>
                <p:nvPr/>
              </p:nvSpPr>
              <p:spPr>
                <a:xfrm>
                  <a:off x="1762124" y="2245515"/>
                  <a:ext cx="205740" cy="2743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42"/>
                <p:cNvSpPr/>
                <p:nvPr/>
              </p:nvSpPr>
              <p:spPr>
                <a:xfrm>
                  <a:off x="2245523" y="2155037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43"/>
                <p:cNvSpPr/>
                <p:nvPr/>
              </p:nvSpPr>
              <p:spPr>
                <a:xfrm flipV="1">
                  <a:off x="2245515" y="2533624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Connector 33"/>
              <p:cNvCxnSpPr/>
              <p:nvPr/>
            </p:nvCxnSpPr>
            <p:spPr>
              <a:xfrm rot="5400000">
                <a:off x="3738512" y="4832207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4"/>
              <p:cNvCxnSpPr/>
              <p:nvPr/>
            </p:nvCxnSpPr>
            <p:spPr>
              <a:xfrm rot="5400000">
                <a:off x="3738508" y="5022707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5"/>
              <p:cNvCxnSpPr/>
              <p:nvPr/>
            </p:nvCxnSpPr>
            <p:spPr bwMode="auto">
              <a:xfrm flipV="1">
                <a:off x="3541899" y="5048981"/>
                <a:ext cx="264319" cy="79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36"/>
              <p:cNvCxnSpPr/>
              <p:nvPr/>
            </p:nvCxnSpPr>
            <p:spPr bwMode="auto">
              <a:xfrm flipV="1">
                <a:off x="3538089" y="4809744"/>
                <a:ext cx="264319" cy="555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83"/>
              <p:cNvGrpSpPr>
                <a:grpSpLocks noChangeAspect="1"/>
              </p:cNvGrpSpPr>
              <p:nvPr/>
            </p:nvGrpSpPr>
            <p:grpSpPr>
              <a:xfrm>
                <a:off x="3642386" y="5061208"/>
                <a:ext cx="285557" cy="192524"/>
                <a:chOff x="1762124" y="1997867"/>
                <a:chExt cx="1142239" cy="770096"/>
              </a:xfrm>
            </p:grpSpPr>
            <p:sp>
              <p:nvSpPr>
                <p:cNvPr id="47" name="Rectangle 21"/>
                <p:cNvSpPr/>
                <p:nvPr/>
              </p:nvSpPr>
              <p:spPr bwMode="auto">
                <a:xfrm flipH="1">
                  <a:off x="1969293" y="2228852"/>
                  <a:ext cx="685800" cy="30175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48" name="Group 85"/>
                <p:cNvGrpSpPr/>
                <p:nvPr/>
              </p:nvGrpSpPr>
              <p:grpSpPr>
                <a:xfrm rot="5400000">
                  <a:off x="2634615" y="2261235"/>
                  <a:ext cx="292608" cy="246888"/>
                  <a:chOff x="1797844" y="1271588"/>
                  <a:chExt cx="331001" cy="245270"/>
                </a:xfrm>
              </p:grpSpPr>
              <p:grpSp>
                <p:nvGrpSpPr>
                  <p:cNvPr id="54" name="Group 79"/>
                  <p:cNvGrpSpPr/>
                  <p:nvPr/>
                </p:nvGrpSpPr>
                <p:grpSpPr>
                  <a:xfrm>
                    <a:off x="1797844" y="1271588"/>
                    <a:ext cx="331001" cy="245270"/>
                    <a:chOff x="1797844" y="1271588"/>
                    <a:chExt cx="331001" cy="245270"/>
                  </a:xfrm>
                </p:grpSpPr>
                <p:sp>
                  <p:nvSpPr>
                    <p:cNvPr id="56" name="Freeform 30"/>
                    <p:cNvSpPr/>
                    <p:nvPr/>
                  </p:nvSpPr>
                  <p:spPr>
                    <a:xfrm>
                      <a:off x="1797844" y="1271588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Freeform 31"/>
                    <p:cNvSpPr/>
                    <p:nvPr/>
                  </p:nvSpPr>
                  <p:spPr>
                    <a:xfrm flipH="1">
                      <a:off x="1985970" y="1271590"/>
                      <a:ext cx="142875" cy="245268"/>
                    </a:xfrm>
                    <a:custGeom>
                      <a:avLst/>
                      <a:gdLst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321468 h 321468"/>
                        <a:gd name="connsiteX1" fmla="*/ 0 w 142875"/>
                        <a:gd name="connsiteY1" fmla="*/ 211931 h 321468"/>
                        <a:gd name="connsiteX2" fmla="*/ 140494 w 142875"/>
                        <a:gd name="connsiteY2" fmla="*/ 100012 h 321468"/>
                        <a:gd name="connsiteX3" fmla="*/ 142875 w 142875"/>
                        <a:gd name="connsiteY3" fmla="*/ 0 h 321468"/>
                        <a:gd name="connsiteX4" fmla="*/ 142875 w 142875"/>
                        <a:gd name="connsiteY4" fmla="*/ 0 h 3214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  <a:gd name="connsiteX0" fmla="*/ 0 w 142875"/>
                        <a:gd name="connsiteY0" fmla="*/ 245268 h 245268"/>
                        <a:gd name="connsiteX1" fmla="*/ 0 w 142875"/>
                        <a:gd name="connsiteY1" fmla="*/ 211931 h 245268"/>
                        <a:gd name="connsiteX2" fmla="*/ 140494 w 142875"/>
                        <a:gd name="connsiteY2" fmla="*/ 100012 h 245268"/>
                        <a:gd name="connsiteX3" fmla="*/ 142875 w 142875"/>
                        <a:gd name="connsiteY3" fmla="*/ 0 h 245268"/>
                        <a:gd name="connsiteX4" fmla="*/ 142875 w 142875"/>
                        <a:gd name="connsiteY4" fmla="*/ 0 h 24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5" h="245268">
                          <a:moveTo>
                            <a:pt x="0" y="245268"/>
                          </a:moveTo>
                          <a:lnTo>
                            <a:pt x="0" y="211931"/>
                          </a:lnTo>
                          <a:lnTo>
                            <a:pt x="140494" y="100012"/>
                          </a:lnTo>
                          <a:cubicBezTo>
                            <a:pt x="141288" y="66675"/>
                            <a:pt x="142081" y="33337"/>
                            <a:pt x="142875" y="0"/>
                          </a:cubicBezTo>
                          <a:lnTo>
                            <a:pt x="142875" y="0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5" name="Straight Connector 29"/>
                  <p:cNvCxnSpPr/>
                  <p:nvPr/>
                </p:nvCxnSpPr>
                <p:spPr>
                  <a:xfrm>
                    <a:off x="1797844" y="1516856"/>
                    <a:ext cx="331001" cy="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Freeform 23"/>
                <p:cNvSpPr>
                  <a:spLocks/>
                </p:cNvSpPr>
                <p:nvPr/>
              </p:nvSpPr>
              <p:spPr>
                <a:xfrm>
                  <a:off x="1778799" y="19978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24"/>
                <p:cNvSpPr>
                  <a:spLocks/>
                </p:cNvSpPr>
                <p:nvPr/>
              </p:nvSpPr>
              <p:spPr>
                <a:xfrm flipV="1">
                  <a:off x="1778799" y="2531267"/>
                  <a:ext cx="411480" cy="236696"/>
                </a:xfrm>
                <a:custGeom>
                  <a:avLst/>
                  <a:gdLst>
                    <a:gd name="connsiteX0" fmla="*/ 473868 w 1964531"/>
                    <a:gd name="connsiteY0" fmla="*/ 1183481 h 1183481"/>
                    <a:gd name="connsiteX1" fmla="*/ 0 w 1964531"/>
                    <a:gd name="connsiteY1" fmla="*/ 1176337 h 1183481"/>
                    <a:gd name="connsiteX2" fmla="*/ 16668 w 1964531"/>
                    <a:gd name="connsiteY2" fmla="*/ 14287 h 1183481"/>
                    <a:gd name="connsiteX3" fmla="*/ 50006 w 1964531"/>
                    <a:gd name="connsiteY3" fmla="*/ 0 h 1183481"/>
                    <a:gd name="connsiteX4" fmla="*/ 1397793 w 1964531"/>
                    <a:gd name="connsiteY4" fmla="*/ 280987 h 1183481"/>
                    <a:gd name="connsiteX5" fmla="*/ 1466850 w 1964531"/>
                    <a:gd name="connsiteY5" fmla="*/ 319087 h 1183481"/>
                    <a:gd name="connsiteX6" fmla="*/ 1964531 w 1964531"/>
                    <a:gd name="connsiteY6" fmla="*/ 1131093 h 1183481"/>
                    <a:gd name="connsiteX7" fmla="*/ 466725 w 1964531"/>
                    <a:gd name="connsiteY7" fmla="*/ 1104900 h 1183481"/>
                    <a:gd name="connsiteX8" fmla="*/ 473868 w 1964531"/>
                    <a:gd name="connsiteY8" fmla="*/ 1183481 h 11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4531" h="1183481">
                      <a:moveTo>
                        <a:pt x="473868" y="1183481"/>
                      </a:moveTo>
                      <a:lnTo>
                        <a:pt x="0" y="1176337"/>
                      </a:lnTo>
                      <a:lnTo>
                        <a:pt x="16668" y="14287"/>
                      </a:lnTo>
                      <a:lnTo>
                        <a:pt x="50006" y="0"/>
                      </a:lnTo>
                      <a:lnTo>
                        <a:pt x="1397793" y="280987"/>
                      </a:lnTo>
                      <a:lnTo>
                        <a:pt x="1466850" y="319087"/>
                      </a:lnTo>
                      <a:lnTo>
                        <a:pt x="1964531" y="1131093"/>
                      </a:lnTo>
                      <a:lnTo>
                        <a:pt x="466725" y="1104900"/>
                      </a:lnTo>
                      <a:lnTo>
                        <a:pt x="473868" y="1183481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25"/>
                <p:cNvSpPr>
                  <a:spLocks noChangeAspect="1"/>
                </p:cNvSpPr>
                <p:nvPr/>
              </p:nvSpPr>
              <p:spPr>
                <a:xfrm>
                  <a:off x="1762124" y="2245515"/>
                  <a:ext cx="205740" cy="2743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26"/>
                <p:cNvSpPr/>
                <p:nvPr/>
              </p:nvSpPr>
              <p:spPr>
                <a:xfrm>
                  <a:off x="2245523" y="2155037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27"/>
                <p:cNvSpPr/>
                <p:nvPr/>
              </p:nvSpPr>
              <p:spPr>
                <a:xfrm flipV="1">
                  <a:off x="2245515" y="2533624"/>
                  <a:ext cx="45719" cy="762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17"/>
              <p:cNvCxnSpPr/>
              <p:nvPr/>
            </p:nvCxnSpPr>
            <p:spPr>
              <a:xfrm rot="5400000">
                <a:off x="3730892" y="5060807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8"/>
              <p:cNvCxnSpPr/>
              <p:nvPr/>
            </p:nvCxnSpPr>
            <p:spPr>
              <a:xfrm rot="5400000">
                <a:off x="3730888" y="5251307"/>
                <a:ext cx="76200" cy="794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9"/>
              <p:cNvCxnSpPr/>
              <p:nvPr/>
            </p:nvCxnSpPr>
            <p:spPr bwMode="auto">
              <a:xfrm flipV="1">
                <a:off x="3534279" y="5277581"/>
                <a:ext cx="264319" cy="79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0"/>
              <p:cNvCxnSpPr/>
              <p:nvPr/>
            </p:nvCxnSpPr>
            <p:spPr bwMode="auto">
              <a:xfrm flipV="1">
                <a:off x="3530469" y="5038344"/>
                <a:ext cx="264319" cy="555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ight Arrow 10"/>
            <p:cNvSpPr/>
            <p:nvPr/>
          </p:nvSpPr>
          <p:spPr>
            <a:xfrm>
              <a:off x="1633868" y="4561366"/>
              <a:ext cx="1109332" cy="163033"/>
            </a:xfrm>
            <a:prstGeom prst="right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653365" y="3843668"/>
              <a:ext cx="685800" cy="152400"/>
            </a:xfrm>
            <a:prstGeom prst="right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647822" y="3038474"/>
              <a:ext cx="365760" cy="152400"/>
            </a:xfrm>
            <a:prstGeom prst="right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647822" y="1781170"/>
              <a:ext cx="228600" cy="152400"/>
            </a:xfrm>
            <a:prstGeom prst="right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3000" y="5410200"/>
              <a:ext cx="2626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measured in five planes</a:t>
              </a:r>
              <a:endPara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8923" b="-15385"/>
            <a:stretch>
              <a:fillRect/>
            </a:stretch>
          </p:blipFill>
          <p:spPr bwMode="auto">
            <a:xfrm>
              <a:off x="1938669" y="1621471"/>
              <a:ext cx="1320001" cy="507694"/>
            </a:xfrm>
            <a:prstGeom prst="rect">
              <a:avLst/>
            </a:prstGeom>
            <a:noFill/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8923" b="-15385"/>
            <a:stretch>
              <a:fillRect/>
            </a:stretch>
          </p:blipFill>
          <p:spPr bwMode="auto">
            <a:xfrm>
              <a:off x="2058411" y="2873830"/>
              <a:ext cx="1320001" cy="507694"/>
            </a:xfrm>
            <a:prstGeom prst="rect">
              <a:avLst/>
            </a:prstGeom>
            <a:noFill/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8923" b="-15385"/>
            <a:stretch>
              <a:fillRect/>
            </a:stretch>
          </p:blipFill>
          <p:spPr bwMode="auto">
            <a:xfrm>
              <a:off x="2370508" y="3694445"/>
              <a:ext cx="1320001" cy="507694"/>
            </a:xfrm>
            <a:prstGeom prst="rect">
              <a:avLst/>
            </a:prstGeom>
            <a:noFill/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8923" b="-15385"/>
            <a:stretch>
              <a:fillRect/>
            </a:stretch>
          </p:blipFill>
          <p:spPr bwMode="auto">
            <a:xfrm>
              <a:off x="2797632" y="4379992"/>
              <a:ext cx="1320001" cy="507694"/>
            </a:xfrm>
            <a:prstGeom prst="rect">
              <a:avLst/>
            </a:prstGeom>
            <a:noFill/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8923" b="-15385"/>
            <a:stretch>
              <a:fillRect/>
            </a:stretch>
          </p:blipFill>
          <p:spPr bwMode="auto">
            <a:xfrm>
              <a:off x="3404399" y="4745666"/>
              <a:ext cx="1320001" cy="507694"/>
            </a:xfrm>
            <a:prstGeom prst="rect">
              <a:avLst/>
            </a:prstGeom>
            <a:noFill/>
          </p:spPr>
        </p:pic>
      </p:grpSp>
      <p:sp>
        <p:nvSpPr>
          <p:cNvPr id="139" name="TextBox 138"/>
          <p:cNvSpPr txBox="1"/>
          <p:nvPr/>
        </p:nvSpPr>
        <p:spPr>
          <a:xfrm>
            <a:off x="685800" y="4648200"/>
            <a:ext cx="345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area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÷ fetch distance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5402333" y="3997219"/>
            <a:ext cx="1581385" cy="2366494"/>
          </a:xfrm>
          <a:custGeom>
            <a:avLst/>
            <a:gdLst>
              <a:gd name="connsiteX0" fmla="*/ 0 w 1763486"/>
              <a:gd name="connsiteY0" fmla="*/ 3439886 h 3439886"/>
              <a:gd name="connsiteX1" fmla="*/ 1763486 w 1763486"/>
              <a:gd name="connsiteY1" fmla="*/ 3434443 h 3439886"/>
              <a:gd name="connsiteX2" fmla="*/ 1758043 w 1763486"/>
              <a:gd name="connsiteY2" fmla="*/ 3129643 h 3439886"/>
              <a:gd name="connsiteX3" fmla="*/ 1191986 w 1763486"/>
              <a:gd name="connsiteY3" fmla="*/ 2775858 h 3439886"/>
              <a:gd name="connsiteX4" fmla="*/ 783772 w 1763486"/>
              <a:gd name="connsiteY4" fmla="*/ 2057400 h 3439886"/>
              <a:gd name="connsiteX5" fmla="*/ 451757 w 1763486"/>
              <a:gd name="connsiteY5" fmla="*/ 1251858 h 3439886"/>
              <a:gd name="connsiteX6" fmla="*/ 293914 w 1763486"/>
              <a:gd name="connsiteY6" fmla="*/ 0 h 3439886"/>
              <a:gd name="connsiteX7" fmla="*/ 0 w 1763486"/>
              <a:gd name="connsiteY7" fmla="*/ 0 h 3439886"/>
              <a:gd name="connsiteX8" fmla="*/ 0 w 1763486"/>
              <a:gd name="connsiteY8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486" h="3439886">
                <a:moveTo>
                  <a:pt x="0" y="3439886"/>
                </a:moveTo>
                <a:lnTo>
                  <a:pt x="1763486" y="3434443"/>
                </a:lnTo>
                <a:cubicBezTo>
                  <a:pt x="1761672" y="3332843"/>
                  <a:pt x="1759857" y="3231243"/>
                  <a:pt x="1758043" y="3129643"/>
                </a:cubicBezTo>
                <a:lnTo>
                  <a:pt x="1191986" y="2775858"/>
                </a:lnTo>
                <a:lnTo>
                  <a:pt x="783772" y="2057400"/>
                </a:lnTo>
                <a:lnTo>
                  <a:pt x="451757" y="1251858"/>
                </a:lnTo>
                <a:lnTo>
                  <a:pt x="293914" y="0"/>
                </a:lnTo>
                <a:lnTo>
                  <a:pt x="0" y="0"/>
                </a:lnTo>
                <a:lnTo>
                  <a:pt x="0" y="3439886"/>
                </a:lnTo>
                <a:close/>
              </a:path>
            </a:pathLst>
          </a:cu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 bwMode="auto">
          <a:xfrm rot="16200000">
            <a:off x="4733531" y="4720264"/>
            <a:ext cx="971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Height</a:t>
            </a:r>
          </a:p>
        </p:txBody>
      </p:sp>
      <p:cxnSp>
        <p:nvCxnSpPr>
          <p:cNvPr id="140" name="Straight Connector 139"/>
          <p:cNvCxnSpPr/>
          <p:nvPr/>
        </p:nvCxnSpPr>
        <p:spPr bwMode="auto">
          <a:xfrm rot="5400000">
            <a:off x="4136487" y="5095161"/>
            <a:ext cx="2540914" cy="541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407213" y="6365889"/>
            <a:ext cx="2049943" cy="109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5468256" y="3686628"/>
            <a:ext cx="1346942" cy="2493530"/>
            <a:chOff x="1820636" y="-2362200"/>
            <a:chExt cx="1346942" cy="2493530"/>
          </a:xfrm>
        </p:grpSpPr>
        <p:sp>
          <p:nvSpPr>
            <p:cNvPr id="143" name="TextBox 142"/>
            <p:cNvSpPr txBox="1"/>
            <p:nvPr/>
          </p:nvSpPr>
          <p:spPr>
            <a:xfrm>
              <a:off x="1820636" y="-2362200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929410" y="-1470787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482118" y="-402776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895608" y="-143929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171496" y="-923043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53" name="Freeform 152"/>
          <p:cNvSpPr/>
          <p:nvPr/>
        </p:nvSpPr>
        <p:spPr>
          <a:xfrm>
            <a:off x="5410192" y="3829044"/>
            <a:ext cx="1295400" cy="2519133"/>
          </a:xfrm>
          <a:custGeom>
            <a:avLst/>
            <a:gdLst>
              <a:gd name="connsiteX0" fmla="*/ 0 w 1763486"/>
              <a:gd name="connsiteY0" fmla="*/ 3439886 h 3439886"/>
              <a:gd name="connsiteX1" fmla="*/ 1763486 w 1763486"/>
              <a:gd name="connsiteY1" fmla="*/ 3434443 h 3439886"/>
              <a:gd name="connsiteX2" fmla="*/ 1758043 w 1763486"/>
              <a:gd name="connsiteY2" fmla="*/ 3129643 h 3439886"/>
              <a:gd name="connsiteX3" fmla="*/ 1191986 w 1763486"/>
              <a:gd name="connsiteY3" fmla="*/ 2775858 h 3439886"/>
              <a:gd name="connsiteX4" fmla="*/ 783772 w 1763486"/>
              <a:gd name="connsiteY4" fmla="*/ 2057400 h 3439886"/>
              <a:gd name="connsiteX5" fmla="*/ 451757 w 1763486"/>
              <a:gd name="connsiteY5" fmla="*/ 1251858 h 3439886"/>
              <a:gd name="connsiteX6" fmla="*/ 293914 w 1763486"/>
              <a:gd name="connsiteY6" fmla="*/ 0 h 3439886"/>
              <a:gd name="connsiteX7" fmla="*/ 0 w 1763486"/>
              <a:gd name="connsiteY7" fmla="*/ 0 h 3439886"/>
              <a:gd name="connsiteX8" fmla="*/ 0 w 1763486"/>
              <a:gd name="connsiteY8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486" h="3439886">
                <a:moveTo>
                  <a:pt x="0" y="3439886"/>
                </a:moveTo>
                <a:lnTo>
                  <a:pt x="1763486" y="3434443"/>
                </a:lnTo>
                <a:cubicBezTo>
                  <a:pt x="1761672" y="3332843"/>
                  <a:pt x="1759857" y="3231243"/>
                  <a:pt x="1758043" y="3129643"/>
                </a:cubicBezTo>
                <a:lnTo>
                  <a:pt x="1191986" y="2775858"/>
                </a:lnTo>
                <a:lnTo>
                  <a:pt x="783772" y="2057400"/>
                </a:lnTo>
                <a:lnTo>
                  <a:pt x="451757" y="1251858"/>
                </a:lnTo>
                <a:lnTo>
                  <a:pt x="293914" y="0"/>
                </a:lnTo>
                <a:lnTo>
                  <a:pt x="0" y="0"/>
                </a:lnTo>
                <a:lnTo>
                  <a:pt x="0" y="34398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1295400" y="5105400"/>
            <a:ext cx="4495800" cy="687388"/>
            <a:chOff x="1295400" y="5105400"/>
            <a:chExt cx="4495800" cy="687388"/>
          </a:xfrm>
        </p:grpSpPr>
        <p:cxnSp>
          <p:nvCxnSpPr>
            <p:cNvPr id="157" name="Straight Connector 156"/>
            <p:cNvCxnSpPr/>
            <p:nvPr/>
          </p:nvCxnSpPr>
          <p:spPr>
            <a:xfrm rot="5400000">
              <a:off x="952500" y="5448300"/>
              <a:ext cx="685800" cy="0"/>
            </a:xfrm>
            <a:prstGeom prst="line">
              <a:avLst/>
            </a:prstGeom>
            <a:ln w="444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1295400" y="5791200"/>
              <a:ext cx="4495800" cy="1588"/>
            </a:xfrm>
            <a:prstGeom prst="straightConnector1">
              <a:avLst/>
            </a:prstGeom>
            <a:ln w="4445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Freeform 124"/>
          <p:cNvSpPr/>
          <p:nvPr/>
        </p:nvSpPr>
        <p:spPr>
          <a:xfrm>
            <a:off x="5410200" y="3824289"/>
            <a:ext cx="228600" cy="2518315"/>
          </a:xfrm>
          <a:custGeom>
            <a:avLst/>
            <a:gdLst>
              <a:gd name="connsiteX0" fmla="*/ 0 w 312615"/>
              <a:gd name="connsiteY0" fmla="*/ 3430954 h 3438769"/>
              <a:gd name="connsiteX1" fmla="*/ 156308 w 312615"/>
              <a:gd name="connsiteY1" fmla="*/ 3438769 h 3438769"/>
              <a:gd name="connsiteX2" fmla="*/ 164123 w 312615"/>
              <a:gd name="connsiteY2" fmla="*/ 3110523 h 3438769"/>
              <a:gd name="connsiteX3" fmla="*/ 164123 w 312615"/>
              <a:gd name="connsiteY3" fmla="*/ 2751015 h 3438769"/>
              <a:gd name="connsiteX4" fmla="*/ 187569 w 312615"/>
              <a:gd name="connsiteY4" fmla="*/ 2055446 h 3438769"/>
              <a:gd name="connsiteX5" fmla="*/ 226646 w 312615"/>
              <a:gd name="connsiteY5" fmla="*/ 1242646 h 3438769"/>
              <a:gd name="connsiteX6" fmla="*/ 312615 w 312615"/>
              <a:gd name="connsiteY6" fmla="*/ 0 h 3438769"/>
              <a:gd name="connsiteX7" fmla="*/ 0 w 312615"/>
              <a:gd name="connsiteY7" fmla="*/ 0 h 3438769"/>
              <a:gd name="connsiteX8" fmla="*/ 0 w 312615"/>
              <a:gd name="connsiteY8" fmla="*/ 3430954 h 343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15" h="3438769">
                <a:moveTo>
                  <a:pt x="0" y="3430954"/>
                </a:moveTo>
                <a:lnTo>
                  <a:pt x="156308" y="3438769"/>
                </a:lnTo>
                <a:lnTo>
                  <a:pt x="164123" y="3110523"/>
                </a:lnTo>
                <a:lnTo>
                  <a:pt x="164123" y="2751015"/>
                </a:lnTo>
                <a:lnTo>
                  <a:pt x="187569" y="2055446"/>
                </a:lnTo>
                <a:lnTo>
                  <a:pt x="226646" y="1242646"/>
                </a:lnTo>
                <a:lnTo>
                  <a:pt x="312615" y="0"/>
                </a:lnTo>
                <a:lnTo>
                  <a:pt x="0" y="0"/>
                </a:lnTo>
                <a:cubicBezTo>
                  <a:pt x="5210" y="1148861"/>
                  <a:pt x="10421" y="2297723"/>
                  <a:pt x="0" y="3430954"/>
                </a:cubicBezTo>
                <a:close/>
              </a:path>
            </a:pathLst>
          </a:custGeom>
          <a:solidFill>
            <a:srgbClr val="835E01">
              <a:alpha val="6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5520532" y="6408964"/>
            <a:ext cx="15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flux</a:t>
            </a:r>
            <a:endParaRPr lang="en-US" dirty="0"/>
          </a:p>
        </p:txBody>
      </p:sp>
      <p:pic>
        <p:nvPicPr>
          <p:cNvPr id="177" name="Picture 176" descr="Washing caps -view of water lev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962400"/>
            <a:ext cx="3733190" cy="248217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6" name="Group 125"/>
          <p:cNvGrpSpPr/>
          <p:nvPr/>
        </p:nvGrpSpPr>
        <p:grpSpPr>
          <a:xfrm>
            <a:off x="5381119" y="3657600"/>
            <a:ext cx="381503" cy="2527926"/>
            <a:chOff x="5381119" y="3657600"/>
            <a:chExt cx="381503" cy="2527926"/>
          </a:xfrm>
        </p:grpSpPr>
        <p:sp>
          <p:nvSpPr>
            <p:cNvPr id="120" name="TextBox 119"/>
            <p:cNvSpPr txBox="1"/>
            <p:nvPr/>
          </p:nvSpPr>
          <p:spPr>
            <a:xfrm>
              <a:off x="5381614" y="5910267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24481" y="4563437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95911" y="5124452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81119" y="5638800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90652" y="3657600"/>
              <a:ext cx="271970" cy="27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x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</p:grpSp>
      <p:cxnSp>
        <p:nvCxnSpPr>
          <p:cNvPr id="128" name="Straight Connector 127"/>
          <p:cNvCxnSpPr/>
          <p:nvPr/>
        </p:nvCxnSpPr>
        <p:spPr>
          <a:xfrm>
            <a:off x="3200400" y="2209800"/>
            <a:ext cx="51054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6324600" y="3657600"/>
            <a:ext cx="381000" cy="533400"/>
          </a:xfrm>
          <a:prstGeom prst="ellipse">
            <a:avLst/>
          </a:prstGeom>
          <a:noFill/>
          <a:ln w="127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39" grpId="0"/>
      <p:bldP spid="138" grpId="0"/>
      <p:bldP spid="153" grpId="0" animBg="1"/>
      <p:bldP spid="125" grpId="0" animBg="1"/>
      <p:bldP spid="130" grpId="0" animBg="1"/>
      <p:bldP spid="1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0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457200"/>
            <a:ext cx="3849309" cy="5791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4343400" cy="1143000"/>
          </a:xfrm>
        </p:spPr>
        <p:txBody>
          <a:bodyPr/>
          <a:lstStyle/>
          <a:p>
            <a:r>
              <a:rPr lang="en-US" dirty="0" smtClean="0"/>
              <a:t>Any questions 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81600" y="3962400"/>
            <a:ext cx="3011909" cy="1807143"/>
            <a:chOff x="5181600" y="3962400"/>
            <a:chExt cx="3011909" cy="1807143"/>
          </a:xfrm>
        </p:grpSpPr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5181600" y="3962400"/>
              <a:ext cx="3011909" cy="1807143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917961" y="4035893"/>
              <a:ext cx="90357" cy="903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Kaercher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farm site - background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525963"/>
          </a:xfrm>
        </p:spPr>
        <p:txBody>
          <a:bodyPr/>
          <a:lstStyle/>
          <a:p>
            <a:r>
              <a:rPr lang="en-US" sz="2800" b="0" dirty="0" smtClean="0">
                <a:latin typeface="Calibri" pitchFamily="34" charset="0"/>
              </a:rPr>
              <a:t>10 miles west of Havre, Hill County</a:t>
            </a:r>
          </a:p>
          <a:p>
            <a:r>
              <a:rPr lang="en-US" sz="2800" b="0" dirty="0" smtClean="0">
                <a:latin typeface="Calibri" pitchFamily="34" charset="0"/>
              </a:rPr>
              <a:t>Phillips-</a:t>
            </a:r>
            <a:r>
              <a:rPr lang="en-US" sz="2800" b="0" dirty="0" err="1" smtClean="0">
                <a:latin typeface="Calibri" pitchFamily="34" charset="0"/>
              </a:rPr>
              <a:t>Elloam</a:t>
            </a:r>
            <a:r>
              <a:rPr lang="en-US" sz="2800" b="0" dirty="0" smtClean="0">
                <a:latin typeface="Calibri" pitchFamily="34" charset="0"/>
              </a:rPr>
              <a:t> silt loam</a:t>
            </a:r>
          </a:p>
          <a:p>
            <a:r>
              <a:rPr lang="en-US" sz="2800" b="0" dirty="0" smtClean="0">
                <a:latin typeface="Calibri" pitchFamily="34" charset="0"/>
              </a:rPr>
              <a:t>pH 6.0</a:t>
            </a:r>
          </a:p>
          <a:p>
            <a:r>
              <a:rPr lang="en-US" sz="2800" b="0" dirty="0" smtClean="0">
                <a:latin typeface="Calibri" pitchFamily="34" charset="0"/>
              </a:rPr>
              <a:t>3 gas sampling campaigns – 8 wks</a:t>
            </a:r>
          </a:p>
          <a:p>
            <a:r>
              <a:rPr lang="en-US" sz="2800" b="0" dirty="0" smtClean="0">
                <a:latin typeface="Calibri" pitchFamily="34" charset="0"/>
              </a:rPr>
              <a:t>no till winter wheat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34200" y="228600"/>
            <a:ext cx="1716509" cy="1045143"/>
            <a:chOff x="5181600" y="3962400"/>
            <a:chExt cx="3011909" cy="1807143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181600" y="3962400"/>
              <a:ext cx="3011909" cy="1807143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917961" y="4035893"/>
              <a:ext cx="90357" cy="903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Kaercher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site - Spring 2009 – Campaign #5 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Content Placeholder 3" descr="Urea application on snow in Monta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4262369" cy="2834640"/>
          </a:xfr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4191000"/>
            <a:ext cx="3801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Fertilized applied – March 26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“light snow on soil surface &amp;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air-temp.  21 F”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5" descr="DSC_0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590800"/>
            <a:ext cx="4263299" cy="283464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800" y="5486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soil surface with fertilizer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prills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beginning to dissolve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052560" cy="678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extrusionH="76200">
            <a:extrusionClr>
              <a:schemeClr val="accent1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599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Cooperator:  Jeff Whitmus,  Research Assistant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934200" y="228600"/>
            <a:ext cx="1716509" cy="1045143"/>
            <a:chOff x="5181600" y="3962400"/>
            <a:chExt cx="3011909" cy="1807143"/>
          </a:xfrm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181600" y="3962400"/>
              <a:ext cx="3011909" cy="1807143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917961" y="4035893"/>
              <a:ext cx="90357" cy="903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hart 5"/>
          <p:cNvGraphicFramePr/>
          <p:nvPr/>
        </p:nvGraphicFramePr>
        <p:xfrm>
          <a:off x="0" y="1066800"/>
          <a:ext cx="6543676" cy="48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Kaercher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site – Ammonia losses - #5 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447801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Precipitation </a:t>
            </a:r>
          </a:p>
          <a:p>
            <a:r>
              <a:rPr lang="en-US" sz="2400" b="1" dirty="0" smtClean="0">
                <a:latin typeface="Calibri" pitchFamily="34" charset="0"/>
              </a:rPr>
              <a:t>no rain 0-2 wks</a:t>
            </a:r>
          </a:p>
          <a:p>
            <a:r>
              <a:rPr lang="en-US" sz="2400" b="1" dirty="0" smtClean="0">
                <a:latin typeface="Calibri" pitchFamily="34" charset="0"/>
              </a:rPr>
              <a:t>1.54” 2-8 wks</a:t>
            </a:r>
          </a:p>
          <a:p>
            <a:endParaRPr lang="en-US" sz="2400" b="1" dirty="0" smtClean="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52500" y="1428750"/>
            <a:ext cx="8191500" cy="3429000"/>
            <a:chOff x="952500" y="1428750"/>
            <a:chExt cx="8191500" cy="3429000"/>
          </a:xfrm>
        </p:grpSpPr>
        <p:sp>
          <p:nvSpPr>
            <p:cNvPr id="7" name="TextBox 6"/>
            <p:cNvSpPr txBox="1"/>
            <p:nvPr/>
          </p:nvSpPr>
          <p:spPr>
            <a:xfrm>
              <a:off x="5840467" y="2895600"/>
              <a:ext cx="33035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Soil temp (1 cm) = 34.3 F</a:t>
              </a:r>
            </a:p>
            <a:p>
              <a:r>
                <a:rPr lang="en-US" sz="2400" b="1" dirty="0" smtClean="0">
                  <a:latin typeface="Calibri" pitchFamily="34" charset="0"/>
                </a:rPr>
                <a:t>Air temp.  = 33.1 F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flipH="1">
              <a:off x="1371600" y="3124200"/>
              <a:ext cx="4419600" cy="2286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2500" y="1428750"/>
              <a:ext cx="533400" cy="3429000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81150" y="3429000"/>
            <a:ext cx="552450" cy="1428750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2133600" y="3886200"/>
            <a:ext cx="3657600" cy="228600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6"/>
          <p:cNvSpPr txBox="1"/>
          <p:nvPr/>
        </p:nvSpPr>
        <p:spPr>
          <a:xfrm>
            <a:off x="5878567" y="3638550"/>
            <a:ext cx="3303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alibri" pitchFamily="34" charset="0"/>
              </a:rPr>
              <a:t>Soil temp (1 cm) = 38.5 F</a:t>
            </a:r>
          </a:p>
          <a:p>
            <a:r>
              <a:rPr lang="en-US" sz="2400" b="1" dirty="0" smtClean="0">
                <a:latin typeface="Calibri" pitchFamily="34" charset="0"/>
              </a:rPr>
              <a:t>Air temp.  = 38.7 F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Peterson farm site - background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467600" cy="4525963"/>
          </a:xfrm>
        </p:spPr>
        <p:txBody>
          <a:bodyPr/>
          <a:lstStyle/>
          <a:p>
            <a:r>
              <a:rPr lang="en-US" sz="2800" b="0" dirty="0" smtClean="0">
                <a:latin typeface="Calibri" pitchFamily="34" charset="0"/>
              </a:rPr>
              <a:t>28 miles NW of Havre, Hill County</a:t>
            </a:r>
          </a:p>
          <a:p>
            <a:r>
              <a:rPr lang="en-US" sz="2800" b="0" dirty="0" err="1" smtClean="0">
                <a:latin typeface="Calibri" pitchFamily="34" charset="0"/>
              </a:rPr>
              <a:t>Telstad</a:t>
            </a:r>
            <a:r>
              <a:rPr lang="en-US" sz="2800" b="0" dirty="0" smtClean="0">
                <a:latin typeface="Calibri" pitchFamily="34" charset="0"/>
              </a:rPr>
              <a:t>-Joplin loam </a:t>
            </a:r>
          </a:p>
          <a:p>
            <a:r>
              <a:rPr lang="en-US" sz="2800" b="0" dirty="0" smtClean="0">
                <a:latin typeface="Calibri" pitchFamily="34" charset="0"/>
              </a:rPr>
              <a:t>pH 5.5</a:t>
            </a:r>
          </a:p>
          <a:p>
            <a:r>
              <a:rPr lang="en-US" sz="2800" b="0" dirty="0" smtClean="0">
                <a:latin typeface="Calibri" pitchFamily="34" charset="0"/>
              </a:rPr>
              <a:t>2 gas sampling campaigns – 8 wk</a:t>
            </a:r>
          </a:p>
          <a:p>
            <a:r>
              <a:rPr lang="en-US" sz="2800" b="0" dirty="0" smtClean="0">
                <a:latin typeface="Calibri" pitchFamily="34" charset="0"/>
              </a:rPr>
              <a:t>no till winter wheat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486400" y="4267200"/>
            <a:ext cx="3011909" cy="1807143"/>
            <a:chOff x="5029200" y="4724400"/>
            <a:chExt cx="3048000" cy="1828800"/>
          </a:xfrm>
          <a:solidFill>
            <a:srgbClr val="0099FF"/>
          </a:solidFill>
        </p:grpSpPr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5029200" y="4724400"/>
              <a:ext cx="3048000" cy="1828800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557135" y="481805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 noChangeAspect="1"/>
          </p:cNvGrpSpPr>
          <p:nvPr/>
        </p:nvGrpSpPr>
        <p:grpSpPr>
          <a:xfrm>
            <a:off x="7239000" y="304800"/>
            <a:ext cx="1600200" cy="960119"/>
            <a:chOff x="5029200" y="4724400"/>
            <a:chExt cx="3048000" cy="1828800"/>
          </a:xfrm>
          <a:solidFill>
            <a:srgbClr val="0099FF"/>
          </a:solidFill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5029200" y="4724400"/>
              <a:ext cx="3048000" cy="1828800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557135" y="481805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Peterson site - Spring 2009 - Campaign #4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Content Placeholder 11" descr="DSC_0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4267200" cy="2837234"/>
          </a:xfrm>
          <a:ln>
            <a:solidFill>
              <a:srgbClr val="00B050"/>
            </a:solidFill>
          </a:ln>
        </p:spPr>
      </p:pic>
      <p:pic>
        <p:nvPicPr>
          <p:cNvPr id="13" name="Picture 12" descr="DSC_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95400"/>
            <a:ext cx="4263294" cy="283464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0" y="4191000"/>
            <a:ext cx="4054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Fertilized applied – March 25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“light snow &amp;  air-temp. 18 F”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867400"/>
            <a:ext cx="24406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soil surface frozen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30 F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0"/>
          <p:cNvGrpSpPr>
            <a:grpSpLocks noChangeAspect="1"/>
          </p:cNvGrpSpPr>
          <p:nvPr/>
        </p:nvGrpSpPr>
        <p:grpSpPr>
          <a:xfrm>
            <a:off x="7239000" y="228600"/>
            <a:ext cx="1600200" cy="960119"/>
            <a:chOff x="5029200" y="4724400"/>
            <a:chExt cx="3048000" cy="1828800"/>
          </a:xfrm>
          <a:solidFill>
            <a:srgbClr val="0099FF"/>
          </a:solidFill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029200" y="4724400"/>
              <a:ext cx="3048000" cy="1828800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557135" y="481805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Peterson site - Spring 2009 – Campaign #4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16764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Precipitation      </a:t>
            </a:r>
            <a:r>
              <a:rPr lang="en-US" sz="2400" b="1" u="sng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400" b="1" u="sng" dirty="0" smtClean="0">
                <a:latin typeface="Calibri" pitchFamily="34" charset="0"/>
              </a:rPr>
              <a:t>      </a:t>
            </a:r>
          </a:p>
          <a:p>
            <a:r>
              <a:rPr lang="en-US" sz="2400" b="1" dirty="0" smtClean="0">
                <a:latin typeface="Calibri" pitchFamily="34" charset="0"/>
              </a:rPr>
              <a:t>0.01” = 0-2 wks</a:t>
            </a:r>
          </a:p>
          <a:p>
            <a:r>
              <a:rPr lang="en-US" sz="2400" b="1" dirty="0" smtClean="0">
                <a:latin typeface="Calibri" pitchFamily="34" charset="0"/>
              </a:rPr>
              <a:t>0.89” = 2-8 wks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0" y="1219200"/>
          <a:ext cx="61721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685925" y="2695575"/>
            <a:ext cx="7346278" cy="2438400"/>
            <a:chOff x="1685925" y="2695575"/>
            <a:chExt cx="7346278" cy="2438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685925" y="2695575"/>
              <a:ext cx="7346278" cy="2438400"/>
              <a:chOff x="1685925" y="2695575"/>
              <a:chExt cx="7346278" cy="2438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85925" y="2695575"/>
                <a:ext cx="457200" cy="2438400"/>
              </a:xfrm>
              <a:prstGeom prst="rect">
                <a:avLst/>
              </a:prstGeom>
              <a:noFill/>
              <a:ln w="25400"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53100" y="3571875"/>
                <a:ext cx="32791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libri" pitchFamily="34" charset="0"/>
                  </a:rPr>
                  <a:t>Soil temp (1 cm) = 38.0 F</a:t>
                </a:r>
              </a:p>
              <a:p>
                <a:r>
                  <a:rPr lang="en-US" sz="2400" b="1" dirty="0" smtClean="0">
                    <a:latin typeface="Calibri" pitchFamily="34" charset="0"/>
                  </a:rPr>
                  <a:t>Air temp. = 41.5 F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 flipH="1">
              <a:off x="2133600" y="3886200"/>
              <a:ext cx="3657600" cy="1524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2705100"/>
            <a:ext cx="7827908" cy="2438400"/>
            <a:chOff x="1066800" y="6019800"/>
            <a:chExt cx="7827908" cy="2438400"/>
          </a:xfrm>
        </p:grpSpPr>
        <p:sp>
          <p:nvSpPr>
            <p:cNvPr id="4" name="TextBox 3"/>
            <p:cNvSpPr txBox="1"/>
            <p:nvPr/>
          </p:nvSpPr>
          <p:spPr>
            <a:xfrm>
              <a:off x="5591175" y="6896100"/>
              <a:ext cx="33035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 pitchFamily="34" charset="0"/>
                </a:rPr>
                <a:t>Soil temp (1 cm) = 30.7 F</a:t>
              </a:r>
            </a:p>
            <a:p>
              <a:r>
                <a:rPr lang="en-US" sz="2400" b="1" dirty="0" smtClean="0">
                  <a:latin typeface="Calibri" pitchFamily="34" charset="0"/>
                </a:rPr>
                <a:t>Air temp. = 33.4 F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6019800"/>
              <a:ext cx="457200" cy="2438400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flipH="1">
              <a:off x="1400175" y="7200900"/>
              <a:ext cx="4267200" cy="1524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 noChangeAspect="1"/>
          </p:cNvGrpSpPr>
          <p:nvPr/>
        </p:nvGrpSpPr>
        <p:grpSpPr>
          <a:xfrm>
            <a:off x="7239000" y="228600"/>
            <a:ext cx="1600200" cy="960119"/>
            <a:chOff x="5029200" y="4724400"/>
            <a:chExt cx="3048000" cy="1828800"/>
          </a:xfrm>
          <a:solidFill>
            <a:srgbClr val="0099FF"/>
          </a:solidFill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5029200" y="4724400"/>
              <a:ext cx="3048000" cy="1828800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557135" y="481805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Peterson site - Spring 2009 – Campaign #4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urea analysis</a:t>
            </a:r>
          </a:p>
          <a:p>
            <a:endParaRPr lang="en-US" sz="2400" dirty="0" smtClean="0"/>
          </a:p>
          <a:p>
            <a:pPr marL="171450" indent="-171450">
              <a:buClr>
                <a:schemeClr val="bg2">
                  <a:lumMod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2400" dirty="0" smtClean="0"/>
              <a:t>hydrolysis occurs more slowly in cold soils</a:t>
            </a:r>
          </a:p>
          <a:p>
            <a:pPr marL="171450" indent="-171450">
              <a:buClr>
                <a:schemeClr val="bg2">
                  <a:lumMod val="25000"/>
                </a:schemeClr>
              </a:buClr>
              <a:buSzPct val="110000"/>
              <a:buFont typeface="Arial" pitchFamily="34" charset="0"/>
              <a:buChar char="•"/>
            </a:pPr>
            <a:endParaRPr lang="en-US" sz="1200" dirty="0" smtClean="0"/>
          </a:p>
          <a:p>
            <a:pPr>
              <a:buClr>
                <a:schemeClr val="bg2">
                  <a:lumMod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2400" dirty="0" smtClean="0"/>
              <a:t> 3 wks before urea is gone</a:t>
            </a:r>
            <a:endParaRPr lang="en-US" sz="24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3962400" y="1676400"/>
          <a:ext cx="449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 noChangeAspect="1"/>
          </p:cNvGrpSpPr>
          <p:nvPr/>
        </p:nvGrpSpPr>
        <p:grpSpPr>
          <a:xfrm>
            <a:off x="7239000" y="228600"/>
            <a:ext cx="1600200" cy="960119"/>
            <a:chOff x="5029200" y="4724400"/>
            <a:chExt cx="3048000" cy="1828800"/>
          </a:xfrm>
          <a:solidFill>
            <a:srgbClr val="0099FF"/>
          </a:solidFill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5029200" y="4724400"/>
              <a:ext cx="3048000" cy="1828800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557135" y="481805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Peterson site - Fall 2008 - Campaign #3</a:t>
            </a:r>
            <a:endParaRPr lang="en-US" dirty="0"/>
          </a:p>
        </p:txBody>
      </p:sp>
      <p:pic>
        <p:nvPicPr>
          <p:cNvPr id="4" name="Picture 2" descr="H:\Rick's Folder- version 2\Ammonia losses\Peterson site -  Fall 2008\Photographs\November 14, 2008\DSC_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191611" cy="27869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76200">
            <a:extrusionClr>
              <a:schemeClr val="accent1"/>
            </a:extrusionClr>
          </a:sp3d>
        </p:spPr>
      </p:pic>
      <p:pic>
        <p:nvPicPr>
          <p:cNvPr id="5" name="Picture 3" descr="H:\Rick's Folder- version 2\Ammonia losses\Peterson site -  Fall 2008\Photographs\November 14, 2008\DSC_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4469308" cy="29718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57200" y="4419600"/>
            <a:ext cx="3605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14 -  fertilization date</a:t>
            </a:r>
          </a:p>
          <a:p>
            <a:pPr algn="ctr"/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damp from melting snow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 noChangeAspect="1"/>
          </p:cNvGrpSpPr>
          <p:nvPr/>
        </p:nvGrpSpPr>
        <p:grpSpPr>
          <a:xfrm>
            <a:off x="7239000" y="152400"/>
            <a:ext cx="1600200" cy="960119"/>
            <a:chOff x="5029200" y="4724400"/>
            <a:chExt cx="3048000" cy="1828800"/>
          </a:xfrm>
          <a:solidFill>
            <a:srgbClr val="0099FF"/>
          </a:solidFill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5029200" y="4724400"/>
              <a:ext cx="3048000" cy="1828800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557135" y="481805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6019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Peterson site - Fall 2008 - Campaign #3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5000" y="26670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Soil-temp. (1 cm)</a:t>
            </a:r>
          </a:p>
          <a:p>
            <a:pPr marL="58738" lvl="1" indent="-58738"/>
            <a:r>
              <a:rPr lang="en-US" sz="2400" b="1" dirty="0" smtClean="0"/>
              <a:t> 0-1 wk = 33.8 F</a:t>
            </a:r>
            <a:endParaRPr lang="en-US" sz="2400" b="1" baseline="30000" dirty="0" smtClean="0"/>
          </a:p>
          <a:p>
            <a:pPr marL="58738" lvl="1"/>
            <a:r>
              <a:rPr lang="en-US" sz="2400" b="1" dirty="0" smtClean="0"/>
              <a:t>1-3 wk = 28.9 F</a:t>
            </a:r>
            <a:endParaRPr lang="en-US" sz="2400" b="1" baseline="30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609600"/>
          </a:xfrm>
        </p:spPr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Precipitation – trace amounts over first 3 wks 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2" descr="F:\Rick's Folder- version 2\Ammonia losses\Peterson site -  Fall 2008\Photographs\December 4, 2008\DSC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6417869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86000" y="60960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 4</a:t>
            </a:r>
            <a:r>
              <a:rPr lang="en-US" sz="28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- 3 wks post-fertilization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10"/>
          <p:cNvGrpSpPr>
            <a:grpSpLocks noChangeAspect="1"/>
          </p:cNvGrpSpPr>
          <p:nvPr/>
        </p:nvGrpSpPr>
        <p:grpSpPr>
          <a:xfrm>
            <a:off x="7239000" y="304800"/>
            <a:ext cx="1600200" cy="960119"/>
            <a:chOff x="5029200" y="4724400"/>
            <a:chExt cx="3048000" cy="1828800"/>
          </a:xfrm>
          <a:solidFill>
            <a:srgbClr val="0099FF"/>
          </a:solidFill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029200" y="4724400"/>
              <a:ext cx="3048000" cy="1828800"/>
            </a:xfrm>
            <a:custGeom>
              <a:avLst/>
              <a:gdLst>
                <a:gd name="T0" fmla="*/ 0 w 5679"/>
                <a:gd name="T1" fmla="*/ 0 h 3369"/>
                <a:gd name="T2" fmla="*/ 0 w 5679"/>
                <a:gd name="T3" fmla="*/ 2147483647 h 3369"/>
                <a:gd name="T4" fmla="*/ 2147483647 w 5679"/>
                <a:gd name="T5" fmla="*/ 2147483647 h 3369"/>
                <a:gd name="T6" fmla="*/ 2147483647 w 5679"/>
                <a:gd name="T7" fmla="*/ 2147483647 h 3369"/>
                <a:gd name="T8" fmla="*/ 2147483647 w 5679"/>
                <a:gd name="T9" fmla="*/ 2147483647 h 3369"/>
                <a:gd name="T10" fmla="*/ 2147483647 w 5679"/>
                <a:gd name="T11" fmla="*/ 2147483647 h 3369"/>
                <a:gd name="T12" fmla="*/ 2147483647 w 5679"/>
                <a:gd name="T13" fmla="*/ 2147483647 h 3369"/>
                <a:gd name="T14" fmla="*/ 2147483647 w 5679"/>
                <a:gd name="T15" fmla="*/ 2147483647 h 3369"/>
                <a:gd name="T16" fmla="*/ 2147483647 w 5679"/>
                <a:gd name="T17" fmla="*/ 2147483647 h 3369"/>
                <a:gd name="T18" fmla="*/ 2147483647 w 5679"/>
                <a:gd name="T19" fmla="*/ 2147483647 h 3369"/>
                <a:gd name="T20" fmla="*/ 2147483647 w 5679"/>
                <a:gd name="T21" fmla="*/ 2147483647 h 3369"/>
                <a:gd name="T22" fmla="*/ 2147483647 w 5679"/>
                <a:gd name="T23" fmla="*/ 0 h 3369"/>
                <a:gd name="T24" fmla="*/ 0 w 5679"/>
                <a:gd name="T25" fmla="*/ 0 h 3369"/>
                <a:gd name="T26" fmla="*/ 0 w 5679"/>
                <a:gd name="T27" fmla="*/ 0 h 33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9"/>
                <a:gd name="T43" fmla="*/ 0 h 3369"/>
                <a:gd name="T44" fmla="*/ 5679 w 5679"/>
                <a:gd name="T45" fmla="*/ 3369 h 33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9" h="3369">
                  <a:moveTo>
                    <a:pt x="0" y="0"/>
                  </a:moveTo>
                  <a:lnTo>
                    <a:pt x="0" y="734"/>
                  </a:lnTo>
                  <a:lnTo>
                    <a:pt x="329" y="1443"/>
                  </a:lnTo>
                  <a:lnTo>
                    <a:pt x="755" y="1627"/>
                  </a:lnTo>
                  <a:lnTo>
                    <a:pt x="532" y="2451"/>
                  </a:lnTo>
                  <a:lnTo>
                    <a:pt x="880" y="2291"/>
                  </a:lnTo>
                  <a:lnTo>
                    <a:pt x="1373" y="3236"/>
                  </a:lnTo>
                  <a:lnTo>
                    <a:pt x="1998" y="3048"/>
                  </a:lnTo>
                  <a:lnTo>
                    <a:pt x="2323" y="3369"/>
                  </a:lnTo>
                  <a:lnTo>
                    <a:pt x="2323" y="2728"/>
                  </a:lnTo>
                  <a:lnTo>
                    <a:pt x="5679" y="2728"/>
                  </a:lnTo>
                  <a:lnTo>
                    <a:pt x="56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557135" y="481805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Peterson site - Fall 2008 - Campaign #3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Rick's Folder- version 2\Ammonia losses\Peterson site -  Fall 2008\Photographs\December 18, 2008\DSC_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0" y="381000"/>
            <a:ext cx="9053215" cy="6019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492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December 18</a:t>
            </a:r>
            <a:r>
              <a:rPr lang="en-US" sz="28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winter arrived!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2362200" y="3276600"/>
            <a:ext cx="914400" cy="228600"/>
          </a:xfrm>
          <a:prstGeom prst="rightArrow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22375"/>
          <a:ext cx="8077199" cy="410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203"/>
                <a:gridCol w="1536974"/>
                <a:gridCol w="769257"/>
                <a:gridCol w="1307737"/>
                <a:gridCol w="1447122"/>
                <a:gridCol w="1629906"/>
              </a:tblGrid>
              <a:tr h="780452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Campaign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Cooperator site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Fertilization date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Urea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Agrotain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8161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 --------------</a:t>
                      </a:r>
                      <a:r>
                        <a:rPr lang="en-US" sz="2000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%  -------------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Kaercher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April 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8.4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4.4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Kaercher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Oct.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3.1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1.4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Peterson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Nov. 14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31.5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4.0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Peterson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March 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35.6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18.0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Kaercher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March 26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39.9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18.1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2237"/>
            <a:ext cx="83820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Urea-N volatilization loss summary†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6725" y="1998662"/>
            <a:ext cx="804672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06499"/>
            <a:ext cx="804672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5408612"/>
            <a:ext cx="804672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4922837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23.7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6650" y="4922837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9.2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5626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†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543550"/>
            <a:ext cx="4822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percentage of applied N lost as NH</a:t>
            </a:r>
            <a:r>
              <a:rPr lang="en-US" sz="2400" baseline="-25000" dirty="0" smtClean="0">
                <a:latin typeface="Calibri" pitchFamily="34" charset="0"/>
              </a:rPr>
              <a:t>3(g)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077" y="2989385"/>
            <a:ext cx="7924800" cy="3810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1524000"/>
            <a:ext cx="8385309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  + 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                        (NH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rapidly dissociates to form NH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2800" i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Urea reactions in the soil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29000" y="4201180"/>
            <a:ext cx="1371600" cy="762000"/>
          </a:xfrm>
          <a:prstGeom prst="ellipse">
            <a:avLst/>
          </a:prstGeom>
          <a:solidFill>
            <a:schemeClr val="bg2">
              <a:lumMod val="25000"/>
              <a:alpha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69792" y="4253573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12792" y="4734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60392" y="4886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07992" y="49631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22192" y="47631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79392" y="4886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98355" y="4463121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698362" y="4615521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22192" y="4886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17392" y="4734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441192" y="4505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50792" y="49631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26992" y="4505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03155" y="4172602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055555" y="4353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126992" y="4644091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898392" y="4505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884111" y="4353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974592" y="4772676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355592" y="4053551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431792" y="45821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303207" y="4253573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355592" y="44297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279392" y="4734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812792" y="43059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65192" y="45821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41355" y="41535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812792" y="4444069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617533" y="4363114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84192" y="4124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07992" y="4734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364992" y="46583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745992" y="4505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598355" y="4172602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750755" y="4353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822192" y="4644091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545970" y="4605995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522155" y="4353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669792" y="48107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50792" y="4053551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231770" y="45345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979355" y="42297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660392" y="45821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974592" y="46583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507992" y="43059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284155" y="39725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436555" y="41535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4507992" y="45059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217473" y="4367877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207955" y="4153558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4126992" y="4810780"/>
            <a:ext cx="64008" cy="6400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7"/>
          <p:cNvGrpSpPr/>
          <p:nvPr/>
        </p:nvGrpSpPr>
        <p:grpSpPr>
          <a:xfrm>
            <a:off x="2133600" y="3591580"/>
            <a:ext cx="4038600" cy="2722840"/>
            <a:chOff x="2133600" y="2819400"/>
            <a:chExt cx="4038600" cy="2722840"/>
          </a:xfrm>
        </p:grpSpPr>
        <p:sp>
          <p:nvSpPr>
            <p:cNvPr id="74" name="Oval 73"/>
            <p:cNvSpPr/>
            <p:nvPr/>
          </p:nvSpPr>
          <p:spPr>
            <a:xfrm>
              <a:off x="2133600" y="2819400"/>
              <a:ext cx="4038600" cy="2057400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67000" y="5019020"/>
              <a:ext cx="3193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pH    2.5 to 3.5 units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352800" y="5039380"/>
            <a:ext cx="148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urea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prill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2743200" y="1676400"/>
            <a:ext cx="1524000" cy="152400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3048000" y="12954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urease</a:t>
            </a: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743200" y="3743980"/>
            <a:ext cx="2813709" cy="1512332"/>
            <a:chOff x="304800" y="2971800"/>
            <a:chExt cx="2813709" cy="1512332"/>
          </a:xfrm>
        </p:grpSpPr>
        <p:sp>
          <p:nvSpPr>
            <p:cNvPr id="82" name="Rectangle 81"/>
            <p:cNvSpPr/>
            <p:nvPr/>
          </p:nvSpPr>
          <p:spPr>
            <a:xfrm>
              <a:off x="457200" y="40386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76400" y="3810000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4800" y="33528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66800" y="4114800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28800" y="41148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33400" y="2971800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43000" y="29718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90800" y="3733800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09800" y="33528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" y="3657600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371600" y="35052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81200" y="2971800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baseline="30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rot="5400000" flipH="1" flipV="1">
            <a:off x="3115469" y="6019006"/>
            <a:ext cx="381000" cy="1588"/>
          </a:xfrm>
          <a:prstGeom prst="straightConnector1">
            <a:avLst/>
          </a:prstGeom>
          <a:ln w="44450">
            <a:solidFill>
              <a:schemeClr val="accent1"/>
            </a:solidFill>
            <a:headEnd type="none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2047874" y="2891135"/>
            <a:ext cx="5495925" cy="954107"/>
            <a:chOff x="2047875" y="2667000"/>
            <a:chExt cx="4724400" cy="954107"/>
          </a:xfrm>
        </p:grpSpPr>
        <p:sp>
          <p:nvSpPr>
            <p:cNvPr id="96" name="Rectangle 95"/>
            <p:cNvSpPr/>
            <p:nvPr/>
          </p:nvSpPr>
          <p:spPr>
            <a:xfrm>
              <a:off x="2047875" y="2667000"/>
              <a:ext cx="4724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</a:t>
              </a:r>
              <a:r>
                <a:rPr lang="en-US" sz="28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+ H</a:t>
              </a:r>
              <a:r>
                <a:rPr lang="en-US" sz="28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                HCO</a:t>
              </a:r>
              <a:r>
                <a:rPr lang="en-US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28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+ OH</a:t>
              </a:r>
              <a:r>
                <a:rPr lang="en-US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endParaRPr lang="en-US" sz="2800" i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Right Arrow 96"/>
            <p:cNvSpPr/>
            <p:nvPr/>
          </p:nvSpPr>
          <p:spPr>
            <a:xfrm>
              <a:off x="3733800" y="2828925"/>
              <a:ext cx="990600" cy="152400"/>
            </a:xfrm>
            <a:prstGeom prst="rightArrow">
              <a:avLst/>
            </a:prstGeom>
            <a:solidFill>
              <a:srgbClr val="FFC000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i="1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Kaercher</a:t>
            </a:r>
            <a:r>
              <a:rPr lang="en-US" dirty="0" smtClean="0"/>
              <a:t> site (Campaign #2) - low emission</a:t>
            </a:r>
            <a:endParaRPr lang="en-US" dirty="0"/>
          </a:p>
        </p:txBody>
      </p:sp>
      <p:pic>
        <p:nvPicPr>
          <p:cNvPr id="49154" name="Picture 2" descr="C:\Rick's Folder- version 2\Ammonia losses\Kaercher site - Fall 2008\Photographs - Kaercher farm - Fall 2008\DSC_0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386" b="912"/>
          <a:stretch>
            <a:fillRect/>
          </a:stretch>
        </p:blipFill>
        <p:spPr bwMode="auto">
          <a:xfrm>
            <a:off x="4724400" y="1524000"/>
            <a:ext cx="4058971" cy="327660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" y="1219200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  <a:buSzPct val="120000"/>
            </a:pPr>
            <a:r>
              <a:rPr lang="en-US" dirty="0" smtClean="0"/>
              <a:t> </a:t>
            </a:r>
          </a:p>
          <a:p>
            <a:pPr marL="234950" indent="-234950"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9, 2008 application, air-temp. 45 F</a:t>
            </a:r>
          </a:p>
          <a:p>
            <a:pPr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dry soil &amp; no rain for 24 day</a:t>
            </a:r>
          </a:p>
          <a:p>
            <a:pPr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Nov. 2-5 = 0.98” ppt.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9155" name="Picture 3" descr="C:\Rick's Folder- version 2\Ammonia losses\Kaercher site - Fall 2008\Photographs - Kaercher farm - Fall 2008\Undissolved fertilizer prills (1 wk post-fertilization  - Nov 16).jpg"/>
          <p:cNvPicPr>
            <a:picLocks noChangeAspect="1" noChangeArrowheads="1"/>
          </p:cNvPicPr>
          <p:nvPr/>
        </p:nvPicPr>
        <p:blipFill>
          <a:blip r:embed="rId4" cstate="print"/>
          <a:srcRect l="12304" r="11136"/>
          <a:stretch>
            <a:fillRect/>
          </a:stretch>
        </p:blipFill>
        <p:spPr bwMode="auto">
          <a:xfrm>
            <a:off x="4724400" y="1371600"/>
            <a:ext cx="4267200" cy="370615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10200" y="5181600"/>
            <a:ext cx="297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1 wk post-fertilization</a:t>
            </a:r>
            <a:endParaRPr lang="en-US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1371600"/>
          </a:xfrm>
        </p:spPr>
        <p:txBody>
          <a:bodyPr>
            <a:normAutofit/>
          </a:bodyPr>
          <a:lstStyle/>
          <a:p>
            <a:r>
              <a:rPr lang="en-US" b="0" dirty="0" smtClean="0"/>
              <a:t>assuming urea costs $ 380/ton  </a:t>
            </a:r>
          </a:p>
          <a:p>
            <a:r>
              <a:rPr lang="en-US" b="0" dirty="0" err="1" smtClean="0"/>
              <a:t>Agrotain</a:t>
            </a:r>
            <a:r>
              <a:rPr lang="en-US" b="0" dirty="0" smtClean="0"/>
              <a:t> adds ~$55/ton urea (4 quart rate) - $435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Agrotain</a:t>
            </a:r>
            <a:r>
              <a:rPr lang="en-US" dirty="0" smtClean="0"/>
              <a:t> economics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124200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$ 55</a:t>
            </a:r>
            <a:endParaRPr lang="en-US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73380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$ 380</a:t>
            </a:r>
            <a:endParaRPr lang="en-US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3657600"/>
            <a:ext cx="1828800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3352800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100 =  14.5%</a:t>
            </a:r>
            <a:endParaRPr lang="en-US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724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losses or differential between urea and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Agrotain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would need to be ~14.5%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22375"/>
          <a:ext cx="8077199" cy="410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203"/>
                <a:gridCol w="1536974"/>
                <a:gridCol w="769257"/>
                <a:gridCol w="1307737"/>
                <a:gridCol w="1447122"/>
                <a:gridCol w="1629906"/>
              </a:tblGrid>
              <a:tr h="780452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Campaign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Cooperator site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Fertilization date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Urea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Agrotain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8161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 --------------</a:t>
                      </a:r>
                      <a:r>
                        <a:rPr lang="en-US" sz="2000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%  -------------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Kaercher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April 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8.4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4.4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Kaercher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Oct.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3.1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1.4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Peterson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Nov. 14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31.5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4.0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Peterson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March 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35.6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18.0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Kaercher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March 26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39.9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18.1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396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2237"/>
            <a:ext cx="83820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Urea-N volatilization loss summary†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6725" y="1998662"/>
            <a:ext cx="804672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06499"/>
            <a:ext cx="804672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5408612"/>
            <a:ext cx="804672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4922837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23.7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6650" y="4922837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9.2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5626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†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543550"/>
            <a:ext cx="4822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percentage of applied N lost as NH</a:t>
            </a:r>
            <a:r>
              <a:rPr lang="en-US" sz="2400" baseline="-25000" dirty="0" smtClean="0">
                <a:latin typeface="Calibri" pitchFamily="34" charset="0"/>
              </a:rPr>
              <a:t>3(g)</a:t>
            </a:r>
            <a:endParaRPr lang="en-US" sz="2400" baseline="-250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/>
          </a:bodyPr>
          <a:lstStyle/>
          <a:p>
            <a:pPr marL="342900" indent="-342900">
              <a:buSzPct val="100000"/>
              <a:buFont typeface="Wingdings 2" pitchFamily="18" charset="2"/>
              <a:buChar char="P"/>
            </a:pPr>
            <a:r>
              <a:rPr lang="en-US" b="0" dirty="0" smtClean="0"/>
              <a:t>significant NH</a:t>
            </a:r>
            <a:r>
              <a:rPr lang="en-US" b="0" baseline="-25000" dirty="0" smtClean="0"/>
              <a:t>3(g) </a:t>
            </a:r>
            <a:r>
              <a:rPr lang="en-US" b="0" dirty="0" smtClean="0"/>
              <a:t>losses (up to 40% of applied N) from surface applied urea can occur even though soil temperatures are cold!</a:t>
            </a:r>
          </a:p>
          <a:p>
            <a:pPr>
              <a:buSzPct val="100000"/>
              <a:buFont typeface="Wingdings 2" pitchFamily="18" charset="2"/>
              <a:buChar char="P"/>
            </a:pPr>
            <a:endParaRPr lang="en-US" sz="1100" b="0" dirty="0" smtClean="0"/>
          </a:p>
          <a:p>
            <a:pPr marL="365125" indent="-365125">
              <a:buSzPct val="100000"/>
              <a:buFont typeface="Wingdings 2" pitchFamily="18" charset="2"/>
              <a:buChar char="P"/>
            </a:pPr>
            <a:r>
              <a:rPr lang="en-US" b="0" dirty="0" smtClean="0"/>
              <a:t>soil moisture conditions at surface that result in dissolution of urea granules (i.e. prolonged damp) without rain promote high NH</a:t>
            </a:r>
            <a:r>
              <a:rPr lang="en-US" b="0" baseline="-25000" dirty="0" smtClean="0"/>
              <a:t>3(g) </a:t>
            </a:r>
            <a:r>
              <a:rPr lang="en-US" b="0" dirty="0" smtClean="0"/>
              <a:t>losses.</a:t>
            </a:r>
          </a:p>
          <a:p>
            <a:pPr marL="365125" indent="-365125">
              <a:buSzPct val="100000"/>
              <a:buFont typeface="Wingdings 2" pitchFamily="18" charset="2"/>
              <a:buChar char="P"/>
            </a:pPr>
            <a:endParaRPr lang="en-US" sz="1200" b="0" dirty="0" smtClean="0"/>
          </a:p>
          <a:p>
            <a:pPr marL="365125" indent="-365125">
              <a:buSzPct val="100000"/>
              <a:buFont typeface="Wingdings 2" pitchFamily="18" charset="2"/>
              <a:buChar char="P"/>
            </a:pPr>
            <a:r>
              <a:rPr lang="en-US" b="0" dirty="0" smtClean="0"/>
              <a:t>more common to find these conditions in semi-arid Northern Great Plains during the late fall or early spring.</a:t>
            </a:r>
          </a:p>
          <a:p>
            <a:pPr marL="365125" indent="-365125">
              <a:buSzPct val="100000"/>
              <a:buFont typeface="Wingdings 2" pitchFamily="18" charset="2"/>
              <a:buChar char="P"/>
            </a:pPr>
            <a:endParaRPr lang="en-US" sz="1300" b="0" dirty="0" smtClean="0"/>
          </a:p>
          <a:p>
            <a:pPr marL="365125" indent="-365125">
              <a:buSzPct val="100000"/>
              <a:buFont typeface="Wingdings 2" pitchFamily="18" charset="2"/>
              <a:buChar char="P"/>
            </a:pPr>
            <a:r>
              <a:rPr lang="en-US" b="0" dirty="0" err="1" smtClean="0"/>
              <a:t>Agrotain</a:t>
            </a:r>
            <a:r>
              <a:rPr lang="en-US" b="0" dirty="0" smtClean="0"/>
              <a:t> control = 60% reduction in NH</a:t>
            </a:r>
            <a:r>
              <a:rPr lang="en-US" b="0" baseline="-25000" dirty="0" smtClean="0"/>
              <a:t>3(g)</a:t>
            </a:r>
            <a:endParaRPr lang="en-US" b="0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third site this fall (clay loam)</a:t>
            </a:r>
          </a:p>
          <a:p>
            <a:r>
              <a:rPr lang="en-US" sz="2400" b="0" dirty="0" smtClean="0"/>
              <a:t>additional gas sampling campaigns (fall, winter, early spring)</a:t>
            </a:r>
          </a:p>
          <a:p>
            <a:r>
              <a:rPr lang="en-US" sz="2400" b="0" dirty="0" smtClean="0"/>
              <a:t>complementary study - N source comparisons (urea, sodium nitrate) – paired plots &amp; control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0" dirty="0" smtClean="0"/>
              <a:t>Where does the volatilized ammonia go?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Future plans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48150" y="2895600"/>
            <a:ext cx="609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12" name="Rectangle 11"/>
          <p:cNvSpPr/>
          <p:nvPr/>
        </p:nvSpPr>
        <p:spPr>
          <a:xfrm>
            <a:off x="4886325" y="2895600"/>
            <a:ext cx="609600" cy="1371600"/>
          </a:xfrm>
          <a:prstGeom prst="rect">
            <a:avLst/>
          </a:prstGeom>
          <a:solidFill>
            <a:schemeClr val="accent3">
              <a:lumMod val="75000"/>
              <a:alpha val="72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391025" y="4267200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spring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95450" y="2895600"/>
            <a:ext cx="609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3625" y="2895600"/>
            <a:ext cx="609600" cy="1371600"/>
          </a:xfrm>
          <a:prstGeom prst="rect">
            <a:avLst/>
          </a:prstGeom>
          <a:solidFill>
            <a:schemeClr val="accent3">
              <a:lumMod val="75000"/>
              <a:alpha val="72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8350" y="4267200"/>
            <a:ext cx="58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fall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971800" y="2895600"/>
            <a:ext cx="1247775" cy="1833265"/>
            <a:chOff x="2971800" y="3429000"/>
            <a:chExt cx="1247775" cy="1833265"/>
          </a:xfrm>
        </p:grpSpPr>
        <p:sp>
          <p:nvSpPr>
            <p:cNvPr id="7" name="Rectangle 6"/>
            <p:cNvSpPr/>
            <p:nvPr/>
          </p:nvSpPr>
          <p:spPr>
            <a:xfrm>
              <a:off x="2971800" y="3429000"/>
              <a:ext cx="609600" cy="1371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09975" y="3429000"/>
              <a:ext cx="609600" cy="1371600"/>
            </a:xfrm>
            <a:prstGeom prst="rect">
              <a:avLst/>
            </a:prstGeom>
            <a:solidFill>
              <a:schemeClr val="accent3">
                <a:lumMod val="75000"/>
                <a:alpha val="72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5701" y="4800600"/>
              <a:ext cx="1019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winter</a:t>
              </a:r>
              <a:endParaRPr lang="en-US" sz="2400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534025" y="2895600"/>
            <a:ext cx="609600" cy="1371600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94810" y="3372175"/>
            <a:ext cx="103746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579210" y="3421415"/>
            <a:ext cx="75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277304" y="3352347"/>
            <a:ext cx="107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54864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http://landresources.montana.edu/ureavolatilization/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NGEL\Desktop\Skate Skiing - Moser Pass,  April 2009\Blaze and Rick on Bozeman Creek Trail (sharpened).jpg"/>
          <p:cNvPicPr>
            <a:picLocks noChangeAspect="1" noChangeArrowheads="1"/>
          </p:cNvPicPr>
          <p:nvPr/>
        </p:nvPicPr>
        <p:blipFill>
          <a:blip r:embed="rId3" cstate="print">
            <a:lum bright="5000" contrast="8000"/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290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US" sz="3200" b="1" i="1" dirty="0">
              <a:solidFill>
                <a:schemeClr val="bg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2971800"/>
          </a:xfrm>
        </p:spPr>
        <p:txBody>
          <a:bodyPr>
            <a:normAutofit/>
          </a:bodyPr>
          <a:lstStyle/>
          <a:p>
            <a:pPr marL="457200" indent="-347663">
              <a:buSzPct val="110000"/>
              <a:buFont typeface="Wingdings" pitchFamily="2" charset="2"/>
              <a:buChar char="ü"/>
            </a:pPr>
            <a:r>
              <a:rPr lang="en-US" sz="2800" dirty="0" smtClean="0"/>
              <a:t>hydrolysis can lead to large increases in pH  around  fertilizer </a:t>
            </a:r>
            <a:r>
              <a:rPr lang="en-US" sz="2800" dirty="0" err="1" smtClean="0"/>
              <a:t>prill</a:t>
            </a:r>
            <a:endParaRPr lang="en-US" sz="2800" dirty="0" smtClean="0"/>
          </a:p>
          <a:p>
            <a:pPr marL="457200" indent="-347663">
              <a:buSzPct val="110000"/>
              <a:buFont typeface="Wingdings" pitchFamily="2" charset="2"/>
              <a:buChar char="ü"/>
            </a:pPr>
            <a:r>
              <a:rPr lang="en-US" sz="2800" dirty="0" smtClean="0"/>
              <a:t> 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+ 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                       </a:t>
            </a:r>
            <a:r>
              <a:rPr lang="en-US" sz="2800" i="1" dirty="0" smtClean="0"/>
              <a:t>NH</a:t>
            </a:r>
            <a:r>
              <a:rPr lang="en-US" sz="2800" i="1" baseline="-25000" dirty="0" smtClean="0"/>
              <a:t>3(g)</a:t>
            </a:r>
            <a:r>
              <a:rPr lang="en-US" sz="2800" i="1" dirty="0" smtClean="0"/>
              <a:t> </a:t>
            </a:r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marL="457200" indent="-347663">
              <a:buSzPct val="110000"/>
              <a:buFont typeface="Wingdings" pitchFamily="2" charset="2"/>
              <a:buChar char="ü"/>
            </a:pPr>
            <a:endParaRPr lang="en-US" sz="2800" dirty="0" smtClean="0"/>
          </a:p>
          <a:p>
            <a:pPr marL="457200" indent="-347663">
              <a:buSzPct val="110000"/>
              <a:buFont typeface="Wingdings" pitchFamily="2" charset="2"/>
              <a:buChar char="ü"/>
            </a:pPr>
            <a:endParaRPr lang="en-US" sz="2800" dirty="0" smtClean="0"/>
          </a:p>
          <a:p>
            <a:pPr marL="457200" indent="-347663">
              <a:buSzPct val="110000"/>
              <a:buFont typeface="Wingdings" pitchFamily="2" charset="2"/>
              <a:buChar char="ü"/>
            </a:pPr>
            <a:endParaRPr lang="en-US" sz="2800" dirty="0" smtClean="0"/>
          </a:p>
          <a:p>
            <a:endParaRPr lang="en-US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reactions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19400" y="2514600"/>
            <a:ext cx="1524000" cy="152400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5" name="Picture 4" descr="DSC_0073.JPG"/>
          <p:cNvPicPr>
            <a:picLocks noChangeAspect="1"/>
          </p:cNvPicPr>
          <p:nvPr/>
        </p:nvPicPr>
        <p:blipFill>
          <a:blip r:embed="rId2" cstate="print"/>
          <a:srcRect t="9115" r="21212" b="2012"/>
          <a:stretch>
            <a:fillRect/>
          </a:stretch>
        </p:blipFill>
        <p:spPr>
          <a:xfrm>
            <a:off x="3962400" y="3124200"/>
            <a:ext cx="4470400" cy="3352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6219825" y="4638675"/>
            <a:ext cx="304800" cy="30480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ash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92202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Urea &amp; volatilization – previous 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372644" cy="43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5715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lot of work published 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factors influencing losses are well-known:    e.g. soil moisture, CEC, temperature, pH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638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question ….. How much are we losing ?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Rick's Folder- version 2\Ammonia losses\Fertilizer Advisory Committee Proposal and reports\Commercial urea spre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4368800" cy="3276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Background - </a:t>
            </a:r>
            <a:r>
              <a:rPr dirty="0" smtClean="0">
                <a:latin typeface="Calibri" pitchFamily="34" charset="0"/>
              </a:rPr>
              <a:t>Montana fertilizer </a:t>
            </a:r>
            <a:r>
              <a:rPr lang="en-US" dirty="0" smtClean="0">
                <a:latin typeface="Calibri" pitchFamily="34" charset="0"/>
              </a:rPr>
              <a:t>urea </a:t>
            </a:r>
            <a:r>
              <a:rPr dirty="0" smtClean="0">
                <a:latin typeface="Calibri" pitchFamily="34" charset="0"/>
              </a:rPr>
              <a:t>use</a:t>
            </a:r>
            <a:endParaRPr dirty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2133600"/>
          </a:xfr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tabLst>
                <a:tab pos="57150" algn="l"/>
              </a:tabLst>
              <a:defRPr/>
            </a:pPr>
            <a:r>
              <a:rPr lang="en-US" sz="2400" b="0" dirty="0" smtClean="0">
                <a:effectLst/>
                <a:latin typeface="Calibri" pitchFamily="34" charset="0"/>
              </a:rPr>
              <a:t>Surface broadcast applications are common practice particularly in </a:t>
            </a:r>
            <a:r>
              <a:rPr lang="en-US" sz="2400" b="0" dirty="0" err="1" smtClean="0">
                <a:effectLst/>
                <a:latin typeface="Calibri" pitchFamily="34" charset="0"/>
              </a:rPr>
              <a:t>dryland</a:t>
            </a:r>
            <a:r>
              <a:rPr lang="en-US" sz="2400" b="0" dirty="0" smtClean="0">
                <a:effectLst/>
                <a:latin typeface="Calibri" pitchFamily="34" charset="0"/>
              </a:rPr>
              <a:t> winter wheat systems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tabLst>
                <a:tab pos="57150" algn="l"/>
              </a:tabLst>
              <a:defRPr/>
            </a:pPr>
            <a:r>
              <a:rPr lang="en-US" sz="2400" b="0" dirty="0" smtClean="0">
                <a:effectLst/>
                <a:latin typeface="Calibri" pitchFamily="34" charset="0"/>
              </a:rPr>
              <a:t>late-fall, winter, early spring  - cold soils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b="0" dirty="0" smtClean="0">
                <a:effectLst/>
                <a:latin typeface="Calibri" pitchFamily="34" charset="0"/>
              </a:rPr>
              <a:t>The potential for ammonia</a:t>
            </a:r>
            <a:r>
              <a:rPr lang="en-US" sz="2400" b="0" baseline="-25000" dirty="0" smtClean="0">
                <a:effectLst/>
                <a:latin typeface="Calibri" pitchFamily="34" charset="0"/>
              </a:rPr>
              <a:t> </a:t>
            </a:r>
            <a:r>
              <a:rPr lang="en-US" sz="2400" b="0" dirty="0" smtClean="0">
                <a:effectLst/>
                <a:latin typeface="Calibri" pitchFamily="34" charset="0"/>
              </a:rPr>
              <a:t>loss has long been acknowledged from this practice,  but is this a problem in our State? 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3300" dirty="0" smtClean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9220200" cy="3200400"/>
          </a:xfrm>
        </p:spPr>
        <p:txBody>
          <a:bodyPr>
            <a:normAutofit/>
          </a:bodyPr>
          <a:lstStyle/>
          <a:p>
            <a:pPr marL="285750" indent="-249238">
              <a:spcBef>
                <a:spcPts val="0"/>
              </a:spcBef>
              <a:defRPr/>
            </a:pPr>
            <a:r>
              <a:rPr lang="en-US" sz="2800" b="0" dirty="0" smtClean="0">
                <a:latin typeface="Calibri" pitchFamily="34" charset="0"/>
              </a:rPr>
              <a:t>Quantify ammonia volatilization losses for spring, fall (</a:t>
            </a:r>
            <a:r>
              <a:rPr lang="en-US" sz="2800" b="0" dirty="0" err="1" smtClean="0">
                <a:latin typeface="Calibri" pitchFamily="34" charset="0"/>
              </a:rPr>
              <a:t>early,late</a:t>
            </a:r>
            <a:r>
              <a:rPr lang="en-US" sz="2800" b="0" dirty="0" smtClean="0">
                <a:latin typeface="Calibri" pitchFamily="34" charset="0"/>
              </a:rPr>
              <a:t>) and winter applications of urea ?</a:t>
            </a:r>
          </a:p>
          <a:p>
            <a:pPr>
              <a:spcBef>
                <a:spcPts val="0"/>
              </a:spcBef>
              <a:defRPr/>
            </a:pPr>
            <a:endParaRPr lang="en-US" sz="2400" b="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0" dirty="0" smtClean="0">
                <a:latin typeface="Calibri" pitchFamily="34" charset="0"/>
              </a:rPr>
              <a:t>How do we mitigate losses?  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b="0" dirty="0" smtClean="0">
                <a:latin typeface="Calibri" pitchFamily="34" charset="0"/>
              </a:rPr>
              <a:t>e.g. enhanced urea products, NBPT coated urea (</a:t>
            </a:r>
            <a:r>
              <a:rPr lang="en-US" sz="2400" b="0" dirty="0" err="1" smtClean="0">
                <a:latin typeface="Calibri" pitchFamily="34" charset="0"/>
              </a:rPr>
              <a:t>Agrotain</a:t>
            </a:r>
            <a:r>
              <a:rPr lang="en-US" sz="2400" b="0" dirty="0" smtClean="0">
                <a:latin typeface="Calibri" pitchFamily="34" charset="0"/>
              </a:rPr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b="0" dirty="0" smtClean="0">
                <a:latin typeface="Calibri" pitchFamily="34" charset="0"/>
              </a:rPr>
              <a:t>e.g. timing &amp; incorporation with air-seeders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7696200" cy="4800600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 smtClean="0"/>
              <a:t>urease</a:t>
            </a:r>
            <a:r>
              <a:rPr lang="en-US" sz="2800" b="0" dirty="0" smtClean="0"/>
              <a:t> inhibitor</a:t>
            </a:r>
          </a:p>
          <a:p>
            <a:r>
              <a:rPr lang="en-US" sz="2800" b="0" dirty="0" smtClean="0"/>
              <a:t>allows more time for urea to diffuse away from point of application so    soil pH is moderated</a:t>
            </a:r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pPr>
              <a:buNone/>
            </a:pPr>
            <a:r>
              <a:rPr lang="en-US" sz="2800" b="0" dirty="0" smtClean="0"/>
              <a:t> </a:t>
            </a:r>
          </a:p>
          <a:p>
            <a:pPr marL="742950" indent="-633413">
              <a:buNone/>
            </a:pPr>
            <a:r>
              <a:rPr lang="en-US" sz="2800" b="0" dirty="0" smtClean="0"/>
              <a:t>   .… or rainfall events so urea is leached below the   soil surface</a:t>
            </a:r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NBPT = n-(n-butyl) </a:t>
            </a:r>
            <a:r>
              <a:rPr lang="en-US" sz="3800" dirty="0" err="1" smtClean="0"/>
              <a:t>thiophosphoric</a:t>
            </a:r>
            <a:r>
              <a:rPr lang="en-US" sz="3800" dirty="0" smtClean="0"/>
              <a:t> </a:t>
            </a:r>
            <a:r>
              <a:rPr lang="en-US" sz="3800" dirty="0" err="1" smtClean="0"/>
              <a:t>triamide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4" name="Down Arrow 3"/>
          <p:cNvSpPr/>
          <p:nvPr/>
        </p:nvSpPr>
        <p:spPr>
          <a:xfrm flipV="1">
            <a:off x="4171950" y="222885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4375" y="2895600"/>
            <a:ext cx="2895600" cy="152400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412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71575" y="3352800"/>
            <a:ext cx="1219200" cy="685800"/>
          </a:xfrm>
          <a:prstGeom prst="ellipse">
            <a:avLst/>
          </a:prstGeom>
          <a:solidFill>
            <a:schemeClr val="bg2">
              <a:lumMod val="50000"/>
              <a:alpha val="19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704975" y="3657600"/>
            <a:ext cx="85038" cy="85038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62075" y="4086225"/>
            <a:ext cx="75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flipH="1" flipV="1">
            <a:off x="5895975" y="3581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4495800"/>
            <a:ext cx="164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 +NBPT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2525" y="3305175"/>
            <a:ext cx="1181100" cy="767179"/>
            <a:chOff x="1581150" y="3762375"/>
            <a:chExt cx="1181100" cy="767179"/>
          </a:xfrm>
        </p:grpSpPr>
        <p:sp>
          <p:nvSpPr>
            <p:cNvPr id="11" name="TextBox 10"/>
            <p:cNvSpPr txBox="1"/>
            <p:nvPr/>
          </p:nvSpPr>
          <p:spPr>
            <a:xfrm>
              <a:off x="1828800" y="3762375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6950" y="3867150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1150" y="4029075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5000" y="4191000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1410" y="4095750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4400" y="2971803"/>
            <a:ext cx="3244793" cy="1468164"/>
            <a:chOff x="1569793" y="3762374"/>
            <a:chExt cx="1289597" cy="703877"/>
          </a:xfrm>
        </p:grpSpPr>
        <p:sp>
          <p:nvSpPr>
            <p:cNvPr id="19" name="TextBox 18"/>
            <p:cNvSpPr txBox="1"/>
            <p:nvPr/>
          </p:nvSpPr>
          <p:spPr>
            <a:xfrm>
              <a:off x="1853712" y="3762374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8265" y="3835438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9793" y="4018099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3996" y="4237293"/>
              <a:ext cx="382343" cy="16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8550" y="4127697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7" grpId="2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Any questions 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6137</TotalTime>
  <Words>1321</Words>
  <Application>Microsoft Office PowerPoint</Application>
  <PresentationFormat>On-screen Show (4:3)</PresentationFormat>
  <Paragraphs>377</Paragraphs>
  <Slides>35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Quantification of NH3 volatilization from urea applied to cold soils in Montana </vt:lpstr>
      <vt:lpstr>Slide 2</vt:lpstr>
      <vt:lpstr>Urea reactions in the soil</vt:lpstr>
      <vt:lpstr>Urea reactions</vt:lpstr>
      <vt:lpstr>Urea &amp; volatilization – previous work</vt:lpstr>
      <vt:lpstr>Background - Montana fertilizer urea use</vt:lpstr>
      <vt:lpstr>Project objectives</vt:lpstr>
      <vt:lpstr>NBPT = n-(n-butyl) thiophosphoric triamide </vt:lpstr>
      <vt:lpstr>Any questions ?</vt:lpstr>
      <vt:lpstr>Method – integrated horizontal flux  </vt:lpstr>
      <vt:lpstr>Method – circular plots (20 m)</vt:lpstr>
      <vt:lpstr>Methods – masts &amp; shuttles (traps for NH3(g))</vt:lpstr>
      <vt:lpstr>Method - shuttles</vt:lpstr>
      <vt:lpstr>Methods - shuttles</vt:lpstr>
      <vt:lpstr>Method-continuous measurement</vt:lpstr>
      <vt:lpstr>How are NH3(g) losses quantified?</vt:lpstr>
      <vt:lpstr>Any questions ?</vt:lpstr>
      <vt:lpstr>Kaercher farm site - background</vt:lpstr>
      <vt:lpstr>Kaercher site - Spring 2009 – Campaign #5 </vt:lpstr>
      <vt:lpstr>Kaercher site – Ammonia losses - #5 </vt:lpstr>
      <vt:lpstr>Peterson farm site - background</vt:lpstr>
      <vt:lpstr>Peterson site - Spring 2009 - Campaign #4</vt:lpstr>
      <vt:lpstr>Peterson site - Spring 2009 – Campaign #4 </vt:lpstr>
      <vt:lpstr>Peterson site - Spring 2009 – Campaign #4 </vt:lpstr>
      <vt:lpstr>Peterson site - Fall 2008 - Campaign #3</vt:lpstr>
      <vt:lpstr>Peterson site - Fall 2008 - Campaign #3</vt:lpstr>
      <vt:lpstr>Peterson site - Fall 2008 - Campaign #3</vt:lpstr>
      <vt:lpstr>Slide 28</vt:lpstr>
      <vt:lpstr>Urea-N volatilization loss summary†</vt:lpstr>
      <vt:lpstr>Kaercher site (Campaign #2) - low emission</vt:lpstr>
      <vt:lpstr>Agrotain economics</vt:lpstr>
      <vt:lpstr>Urea-N volatilization loss summary†</vt:lpstr>
      <vt:lpstr>Summary</vt:lpstr>
      <vt:lpstr>Future plans  </vt:lpstr>
      <vt:lpstr>Slide 35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ENGEL</dc:creator>
  <cp:lastModifiedBy>LRESADMIN</cp:lastModifiedBy>
  <cp:revision>593</cp:revision>
  <dcterms:created xsi:type="dcterms:W3CDTF">2009-04-19T15:07:47Z</dcterms:created>
  <dcterms:modified xsi:type="dcterms:W3CDTF">2009-08-07T15:21:28Z</dcterms:modified>
</cp:coreProperties>
</file>